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7" r:id="rId1"/>
    <p:sldMasterId id="2147483679" r:id="rId2"/>
  </p:sldMasterIdLst>
  <p:notesMasterIdLst>
    <p:notesMasterId r:id="rId15"/>
  </p:notesMasterIdLst>
  <p:handoutMasterIdLst>
    <p:handoutMasterId r:id="rId16"/>
  </p:handoutMasterIdLst>
  <p:sldIdLst>
    <p:sldId id="256" r:id="rId3"/>
    <p:sldId id="283" r:id="rId4"/>
    <p:sldId id="329" r:id="rId5"/>
    <p:sldId id="282" r:id="rId6"/>
    <p:sldId id="326" r:id="rId7"/>
    <p:sldId id="327" r:id="rId8"/>
    <p:sldId id="328" r:id="rId9"/>
    <p:sldId id="318" r:id="rId10"/>
    <p:sldId id="330" r:id="rId11"/>
    <p:sldId id="331" r:id="rId12"/>
    <p:sldId id="321" r:id="rId13"/>
    <p:sldId id="286" r:id="rId14"/>
  </p:sldIdLst>
  <p:sldSz cx="12192000" cy="6858000"/>
  <p:notesSz cx="6858000" cy="9144000"/>
  <p:defaultTextStyle>
    <a:defPPr>
      <a:defRPr lang="zh-CN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3C00"/>
    <a:srgbClr val="E73A1C"/>
    <a:srgbClr val="FCFA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49" autoAdjust="0"/>
    <p:restoredTop sz="87217" autoAdjust="0"/>
  </p:normalViewPr>
  <p:slideViewPr>
    <p:cSldViewPr snapToGrid="0" snapToObjects="1">
      <p:cViewPr varScale="1">
        <p:scale>
          <a:sx n="113" d="100"/>
          <a:sy n="113" d="100"/>
        </p:scale>
        <p:origin x="80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9" d="100"/>
          <a:sy n="99" d="100"/>
        </p:scale>
        <p:origin x="4272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B80404B-1ACC-9548-B742-DFF9D266645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TW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08EB3D-C7A3-4A49-8AAE-A962879C479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9901B4-F99A-9C43-8ACE-44898244FA89}" type="datetimeFigureOut">
              <a:rPr lang="en-TW" smtClean="0"/>
              <a:t>2020/9/15</a:t>
            </a:fld>
            <a:endParaRPr lang="en-TW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B9E1A8-A63E-8E47-B87C-93FF8D93147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TW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332566-C92A-F946-9536-9E52299E8C8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84CE2D-2F39-6647-B634-43DD6C62FE4A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02693772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CB3F40-A7BC-4821-AAEA-3F8CDB0F9D9B}" type="datetimeFigureOut">
              <a:rPr lang="zh-CN" altLang="en-US" smtClean="0"/>
              <a:t>2020/9/15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DE898F-6912-403B-AFF3-C3863655EE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77723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89255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60299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11764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NN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分類中，輸出是一個分類族群，分類的標準是由鄰居「多數表決」決定的。若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= 1，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則該物件的類別直接由最近的一個節點賦予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西瓜偎大邊。近朱者赤近墨者黑。 </a:t>
            </a:r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31858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明可夫斯基距離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altLang="zh-TW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sklearn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預設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、曼哈頓距離、柴比雪夫距離、夾角餘弦、漢明距離、傑卡德相似係數 都可以評估距離的遠近。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可以自己指定搜索算法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ball_tree、kd_tree、brute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方法進行搜索，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brute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是蠻力搜索，也就是線性掃描，當訓練集很大時，計算非常耗時。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kd_tree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構造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kd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樹存儲數據以便對其進行快速檢索的樹形數據結構，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kd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樹也就是數據結構中的二叉樹。以中值切分構造的樹，每個結點是一個超矩形，在維數小於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時效率高。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ball tree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是為了克服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kd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樹高緯失效而發明的，其構造過程是以質心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和半徑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分割樣本空間，每個節點是一個超球體。</a:t>
            </a:r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71930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48478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42183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fficeplus.cn/Template/Home.shtml" TargetMode="External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Relationship Id="rId5" Type="http://schemas.microsoft.com/office/2007/relationships/hdphoto" Target="../media/hdphoto3.wdp"/><Relationship Id="rId4" Type="http://schemas.openxmlformats.org/officeDocument/2006/relationships/image" Target="../media/image13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7" Type="http://schemas.microsoft.com/office/2007/relationships/hdphoto" Target="../media/hdphoto3.wdp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3.png"/><Relationship Id="rId5" Type="http://schemas.openxmlformats.org/officeDocument/2006/relationships/hyperlink" Target="http://www.officeplus.cn/Template/Home.shtml" TargetMode="External"/><Relationship Id="rId4" Type="http://schemas.openxmlformats.org/officeDocument/2006/relationships/image" Target="../media/image16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 userDrawn="1"/>
        </p:nvSpPr>
        <p:spPr>
          <a:xfrm>
            <a:off x="356528" y="-2244295"/>
            <a:ext cx="11441772" cy="11441766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" name="椭圆 2"/>
          <p:cNvSpPr/>
          <p:nvPr userDrawn="1"/>
        </p:nvSpPr>
        <p:spPr>
          <a:xfrm>
            <a:off x="3789144" y="4551145"/>
            <a:ext cx="4613712" cy="461371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" name="椭圆 3"/>
          <p:cNvSpPr/>
          <p:nvPr userDrawn="1"/>
        </p:nvSpPr>
        <p:spPr>
          <a:xfrm>
            <a:off x="4222279" y="4960420"/>
            <a:ext cx="3747440" cy="374743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椭圆 4"/>
          <p:cNvSpPr/>
          <p:nvPr userDrawn="1"/>
        </p:nvSpPr>
        <p:spPr>
          <a:xfrm>
            <a:off x="4693915" y="5432056"/>
            <a:ext cx="2804166" cy="280416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cxnSp>
        <p:nvCxnSpPr>
          <p:cNvPr id="7" name="直接箭头连接符 6"/>
          <p:cNvCxnSpPr/>
          <p:nvPr userDrawn="1"/>
        </p:nvCxnSpPr>
        <p:spPr>
          <a:xfrm>
            <a:off x="3062868" y="3204389"/>
            <a:ext cx="6029093" cy="0"/>
          </a:xfrm>
          <a:prstGeom prst="straightConnector1">
            <a:avLst/>
          </a:prstGeom>
          <a:ln>
            <a:solidFill>
              <a:srgbClr val="E6CDAD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3327400" y="1123404"/>
            <a:ext cx="5537200" cy="2391424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16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2016</a:t>
            </a:r>
            <a:endParaRPr lang="zh-CN" altLang="en-US" dirty="0"/>
          </a:p>
        </p:txBody>
      </p:sp>
      <p:sp>
        <p:nvSpPr>
          <p:cNvPr id="14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2628900" y="3292990"/>
            <a:ext cx="6934200" cy="7571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4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物流行业公司年终总结</a:t>
            </a:r>
          </a:p>
        </p:txBody>
      </p:sp>
      <p:sp>
        <p:nvSpPr>
          <p:cNvPr id="15" name="文本占位符 11"/>
          <p:cNvSpPr>
            <a:spLocks noGrp="1"/>
          </p:cNvSpPr>
          <p:nvPr>
            <p:ph type="body" sz="quarter" idx="13" hasCustomPrompt="1"/>
          </p:nvPr>
        </p:nvSpPr>
        <p:spPr>
          <a:xfrm>
            <a:off x="3353733" y="4103389"/>
            <a:ext cx="5537200" cy="341632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18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PRESENTED BY OfficePLUS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3B5F092-6AAF-6C44-A747-FAB0F0A409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86534" y="5595813"/>
            <a:ext cx="818931" cy="818931"/>
          </a:xfrm>
          <a:prstGeom prst="rect">
            <a:avLst/>
          </a:prstGeom>
        </p:spPr>
      </p:pic>
      <p:sp>
        <p:nvSpPr>
          <p:cNvPr id="16" name="文本占位符 11">
            <a:extLst>
              <a:ext uri="{FF2B5EF4-FFF2-40B4-BE49-F238E27FC236}">
                <a16:creationId xmlns:a16="http://schemas.microsoft.com/office/drawing/2014/main" id="{E3E601F6-F35B-824B-A76E-D634F587673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93915" y="6407685"/>
            <a:ext cx="2804166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800" b="0">
                <a:solidFill>
                  <a:schemeClr val="accent4"/>
                </a:solidFill>
              </a:defRPr>
            </a:lvl1pPr>
          </a:lstStyle>
          <a:p>
            <a:pPr lvl="0"/>
            <a:r>
              <a:rPr lang="zh-TW" altLang="en-US" dirty="0"/>
              <a:t>第</a:t>
            </a:r>
            <a:r>
              <a:rPr lang="en-US" altLang="zh-TW" dirty="0"/>
              <a:t>12</a:t>
            </a:r>
            <a:r>
              <a:rPr lang="zh-TW" altLang="en-US" dirty="0"/>
              <a:t>屆 </a:t>
            </a:r>
            <a:r>
              <a:rPr lang="en-US" altLang="zh-CN" dirty="0" err="1"/>
              <a:t>iT</a:t>
            </a:r>
            <a:r>
              <a:rPr lang="zh-TW" altLang="en-US" dirty="0"/>
              <a:t>邦幫忙 鐵人賽</a:t>
            </a:r>
          </a:p>
        </p:txBody>
      </p:sp>
    </p:spTree>
    <p:extLst>
      <p:ext uri="{BB962C8B-B14F-4D97-AF65-F5344CB8AC3E}">
        <p14:creationId xmlns:p14="http://schemas.microsoft.com/office/powerpoint/2010/main" val="2982501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554DB237-C74A-4BA8-A097-6A053DD3C747}"/>
              </a:ext>
            </a:extLst>
          </p:cNvPr>
          <p:cNvSpPr/>
          <p:nvPr userDrawn="1"/>
        </p:nvSpPr>
        <p:spPr>
          <a:xfrm>
            <a:off x="440603" y="759873"/>
            <a:ext cx="17508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模板使用技巧</a:t>
            </a:r>
            <a:r>
              <a:rPr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 2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172DAD1-F67C-4AB8-ACEF-004237CB3D3F}"/>
              </a:ext>
            </a:extLst>
          </p:cNvPr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300B558-79C0-475E-84A0-11700A36CA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DFDE997-A67B-4FD0-B6AC-78D1EFE6348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1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E1E676E-E869-48CE-BFB9-1C7FC981B376}"/>
              </a:ext>
            </a:extLst>
          </p:cNvPr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随时添加模板样式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768A42A-9DCD-4784-A3EF-F1D80ADC183F}"/>
              </a:ext>
            </a:extLst>
          </p:cNvPr>
          <p:cNvSpPr txBox="1"/>
          <p:nvPr userDrawn="1"/>
        </p:nvSpPr>
        <p:spPr>
          <a:xfrm>
            <a:off x="333477" y="6061002"/>
            <a:ext cx="30107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选择“开始”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“新建幻灯片”；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F8689A3-CABF-445F-829F-6396154A55D1}"/>
              </a:ext>
            </a:extLst>
          </p:cNvPr>
          <p:cNvSpPr txBox="1"/>
          <p:nvPr userDrawn="1"/>
        </p:nvSpPr>
        <p:spPr>
          <a:xfrm>
            <a:off x="6360651" y="6061002"/>
            <a:ext cx="52565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选择你需要的页面，如封面页，目录页，副标题页，内容页等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D7C9996A-24BA-4EE9-BA5A-589E1841918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00878" y="24283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883175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关注服务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F3BB9638-2D2F-48B1-A8CF-673B237DCC17}"/>
              </a:ext>
            </a:extLst>
          </p:cNvPr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120C7C91-35F0-46E5-B511-2314CED2655F}"/>
              </a:ext>
            </a:extLst>
          </p:cNvPr>
          <p:cNvSpPr/>
          <p:nvPr userDrawn="1"/>
        </p:nvSpPr>
        <p:spPr>
          <a:xfrm>
            <a:off x="1079465" y="1527629"/>
            <a:ext cx="3802742" cy="3802742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 descr="图片包含 纵横字谜, 文字&#10;&#10;已生成极高可信度的说明">
            <a:extLst>
              <a:ext uri="{FF2B5EF4-FFF2-40B4-BE49-F238E27FC236}">
                <a16:creationId xmlns:a16="http://schemas.microsoft.com/office/drawing/2014/main" id="{25779B21-3BC1-4E47-8650-6B0E785B51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08065" y="1756229"/>
            <a:ext cx="3345542" cy="334554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43024A3-25F7-4B9A-9876-36F35421F6E6}"/>
              </a:ext>
            </a:extLst>
          </p:cNvPr>
          <p:cNvSpPr txBox="1"/>
          <p:nvPr userDrawn="1"/>
        </p:nvSpPr>
        <p:spPr>
          <a:xfrm>
            <a:off x="5239657" y="1566506"/>
            <a:ext cx="6013185" cy="35492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办公模板更新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微软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微信扫码关注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「 微软</a:t>
            </a:r>
            <a:r>
              <a:rPr lang="en-US" altLang="zh-CN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」服务号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7" name="图片 6">
            <a:hlinkClick r:id="rId3"/>
            <a:extLst>
              <a:ext uri="{FF2B5EF4-FFF2-40B4-BE49-F238E27FC236}">
                <a16:creationId xmlns:a16="http://schemas.microsoft.com/office/drawing/2014/main" id="{5524D02C-49CE-4D3D-8B89-07CEC3966F4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508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使用小程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3E71CC84-193F-4D28-98D9-17F9952F968C}"/>
              </a:ext>
            </a:extLst>
          </p:cNvPr>
          <p:cNvCxnSpPr/>
          <p:nvPr userDrawn="1"/>
        </p:nvCxnSpPr>
        <p:spPr>
          <a:xfrm>
            <a:off x="0" y="657288"/>
            <a:ext cx="12192000" cy="0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23A9F197-1133-4CEE-860F-85366976D0AC}"/>
              </a:ext>
            </a:extLst>
          </p:cNvPr>
          <p:cNvSpPr/>
          <p:nvPr userDrawn="1"/>
        </p:nvSpPr>
        <p:spPr>
          <a:xfrm>
            <a:off x="0" y="3091547"/>
            <a:ext cx="12192000" cy="3766453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AA954438-2CEB-4119-883B-8B9196F98504}"/>
              </a:ext>
            </a:extLst>
          </p:cNvPr>
          <p:cNvSpPr/>
          <p:nvPr userDrawn="1"/>
        </p:nvSpPr>
        <p:spPr>
          <a:xfrm>
            <a:off x="621395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4CD1A364-B227-4CFB-9287-6198C6C0443B}"/>
              </a:ext>
            </a:extLst>
          </p:cNvPr>
          <p:cNvSpPr/>
          <p:nvPr userDrawn="1"/>
        </p:nvSpPr>
        <p:spPr>
          <a:xfrm>
            <a:off x="4374467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EA6AD26-5781-4DAD-8C16-8C73B2C177AD}"/>
              </a:ext>
            </a:extLst>
          </p:cNvPr>
          <p:cNvSpPr txBox="1"/>
          <p:nvPr userDrawn="1"/>
        </p:nvSpPr>
        <p:spPr>
          <a:xfrm>
            <a:off x="1656327" y="286129"/>
            <a:ext cx="8879354" cy="6701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zh-CN" altLang="en-US" sz="3200" b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微信扫描小程序码，使用微软移动办公黑科技 </a:t>
            </a:r>
            <a:endParaRPr lang="en-US" sz="3200" b="1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72806FD0-33B9-40F1-B8F9-079524CA002C}"/>
              </a:ext>
            </a:extLst>
          </p:cNvPr>
          <p:cNvCxnSpPr>
            <a:cxnSpLocks/>
          </p:cNvCxnSpPr>
          <p:nvPr userDrawn="1"/>
        </p:nvCxnSpPr>
        <p:spPr>
          <a:xfrm flipH="1">
            <a:off x="1523089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159FFD7E-3944-43A3-A5DD-D8673483D044}"/>
              </a:ext>
            </a:extLst>
          </p:cNvPr>
          <p:cNvCxnSpPr>
            <a:cxnSpLocks/>
          </p:cNvCxnSpPr>
          <p:nvPr userDrawn="1"/>
        </p:nvCxnSpPr>
        <p:spPr>
          <a:xfrm flipH="1">
            <a:off x="10402443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C76706F4-B20C-489C-ACB9-010EF43FEF70}"/>
              </a:ext>
            </a:extLst>
          </p:cNvPr>
          <p:cNvSpPr/>
          <p:nvPr userDrawn="1"/>
        </p:nvSpPr>
        <p:spPr>
          <a:xfrm>
            <a:off x="8159751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C50F7A0F-4C8A-4DA1-8AA3-1810FF4E70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3924" t="13924" r="13924" b="13924"/>
          <a:stretch/>
        </p:blipFill>
        <p:spPr>
          <a:xfrm>
            <a:off x="4705130" y="1673081"/>
            <a:ext cx="2743200" cy="27432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260AD2DE-F13F-4332-90AE-87C7001EAD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4439" r="14439"/>
          <a:stretch/>
        </p:blipFill>
        <p:spPr>
          <a:xfrm>
            <a:off x="8519321" y="1673081"/>
            <a:ext cx="2743200" cy="27432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19418449-E7C2-4E37-8045-DD4782B1252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80965" y="1673081"/>
            <a:ext cx="2743200" cy="2743200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9A11A6D6-1DBD-4A10-8942-D3DDC4E182E9}"/>
              </a:ext>
            </a:extLst>
          </p:cNvPr>
          <p:cNvSpPr txBox="1"/>
          <p:nvPr userDrawn="1"/>
        </p:nvSpPr>
        <p:spPr>
          <a:xfrm>
            <a:off x="987447" y="5138740"/>
            <a:ext cx="2730235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在微信访问</a:t>
            </a:r>
            <a:r>
              <a:rPr lang="en-US" altLang="zh-CN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OneDrive</a:t>
            </a: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</a:t>
            </a:r>
            <a:r>
              <a:rPr lang="en-US" altLang="zh-CN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</a:t>
            </a:r>
            <a:endParaRPr lang="en-US" sz="2000" b="1" kern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274E825-3465-469E-BD06-097F250CA889}"/>
              </a:ext>
            </a:extLst>
          </p:cNvPr>
          <p:cNvSpPr txBox="1"/>
          <p:nvPr userDrawn="1"/>
        </p:nvSpPr>
        <p:spPr>
          <a:xfrm>
            <a:off x="4862328" y="5138740"/>
            <a:ext cx="2467342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让你的文档会说话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微软听听文档 」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4EC4AC92-2800-4841-84A3-26E495F2D178}"/>
              </a:ext>
            </a:extLst>
          </p:cNvPr>
          <p:cNvSpPr txBox="1"/>
          <p:nvPr userDrawn="1"/>
        </p:nvSpPr>
        <p:spPr>
          <a:xfrm>
            <a:off x="8644425" y="5138740"/>
            <a:ext cx="2492990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你的文档创作小助手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微软小蜜 」</a:t>
            </a: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F3D082CA-914B-42B8-A86E-16893B7234C9}"/>
              </a:ext>
            </a:extLst>
          </p:cNvPr>
          <p:cNvCxnSpPr/>
          <p:nvPr userDrawn="1"/>
        </p:nvCxnSpPr>
        <p:spPr>
          <a:xfrm>
            <a:off x="419803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5421E3BB-42AC-4DCD-9031-7215136A1844}"/>
              </a:ext>
            </a:extLst>
          </p:cNvPr>
          <p:cNvCxnSpPr/>
          <p:nvPr userDrawn="1"/>
        </p:nvCxnSpPr>
        <p:spPr>
          <a:xfrm>
            <a:off x="797621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>
            <a:hlinkClick r:id="rId5"/>
            <a:extLst>
              <a:ext uri="{FF2B5EF4-FFF2-40B4-BE49-F238E27FC236}">
                <a16:creationId xmlns:a16="http://schemas.microsoft.com/office/drawing/2014/main" id="{46C855E7-2DCA-4970-A954-7CB7F69FADA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830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345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字体使用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行距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背景图片出处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4239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英文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Arial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中文 微软雅黑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正文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1.3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cn.bing.com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本网站所提供的任何信息内容（包括但不限于 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PPT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模板、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Word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文档、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Excel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图表、图片素材等）均受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中华人民共和国著作权法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信息网络传播权保护条例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(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包括图片或图表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)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不得被全部或部分的复制、传播、销售，否则将承担法律责任。</a:t>
            </a: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41209193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三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箭头连接符 1"/>
          <p:cNvCxnSpPr/>
          <p:nvPr userDrawn="1"/>
        </p:nvCxnSpPr>
        <p:spPr>
          <a:xfrm>
            <a:off x="353896" y="1196273"/>
            <a:ext cx="11503142" cy="0"/>
          </a:xfrm>
          <a:prstGeom prst="straightConnector1">
            <a:avLst/>
          </a:prstGeom>
          <a:ln>
            <a:solidFill>
              <a:schemeClr val="accent1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占位符 11"/>
          <p:cNvSpPr>
            <a:spLocks noGrp="1"/>
          </p:cNvSpPr>
          <p:nvPr>
            <p:ph type="body" sz="quarter" idx="10" hasCustomPrompt="1"/>
          </p:nvPr>
        </p:nvSpPr>
        <p:spPr>
          <a:xfrm>
            <a:off x="353896" y="409679"/>
            <a:ext cx="5537200" cy="59093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l">
              <a:buNone/>
              <a:defRPr sz="3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目錄</a:t>
            </a:r>
            <a:endParaRPr lang="en-US" altLang="zh-CN" dirty="0"/>
          </a:p>
        </p:txBody>
      </p:sp>
      <p:sp>
        <p:nvSpPr>
          <p:cNvPr id="2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310121" y="1537003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3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1416990" y="1568746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標題</a:t>
            </a:r>
          </a:p>
        </p:txBody>
      </p:sp>
      <p:sp>
        <p:nvSpPr>
          <p:cNvPr id="24" name="文本占位符 11"/>
          <p:cNvSpPr>
            <a:spLocks noGrp="1"/>
          </p:cNvSpPr>
          <p:nvPr>
            <p:ph type="body" sz="quarter" idx="13" hasCustomPrompt="1"/>
          </p:nvPr>
        </p:nvSpPr>
        <p:spPr>
          <a:xfrm>
            <a:off x="1416989" y="1865975"/>
            <a:ext cx="4474107" cy="47269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TW" altLang="en-US" dirty="0"/>
              <a:t>標題數字等都可以通過點擊和重新輸入進行更改，頂部“開始”面板中可以對字體，字號，顏色，行距等進行修改。建議正文</a:t>
            </a:r>
            <a:r>
              <a:rPr lang="en-US" altLang="zh-TW" dirty="0"/>
              <a:t>10-16</a:t>
            </a:r>
            <a:r>
              <a:rPr lang="zh-TW" altLang="en-US" dirty="0"/>
              <a:t>號字，</a:t>
            </a:r>
            <a:r>
              <a:rPr lang="en-US" altLang="zh-TW" dirty="0"/>
              <a:t>1.3</a:t>
            </a:r>
            <a:r>
              <a:rPr lang="zh-TW" altLang="en-US" dirty="0"/>
              <a:t>倍字間距。</a:t>
            </a:r>
            <a:endParaRPr lang="zh-CN" altLang="en-US" dirty="0"/>
          </a:p>
        </p:txBody>
      </p:sp>
      <p:sp>
        <p:nvSpPr>
          <p:cNvPr id="25" name="文本占位符 11"/>
          <p:cNvSpPr>
            <a:spLocks noGrp="1"/>
          </p:cNvSpPr>
          <p:nvPr>
            <p:ph type="body" sz="quarter" idx="14" hasCustomPrompt="1"/>
          </p:nvPr>
        </p:nvSpPr>
        <p:spPr>
          <a:xfrm>
            <a:off x="310121" y="2800940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6" name="文本占位符 11"/>
          <p:cNvSpPr>
            <a:spLocks noGrp="1"/>
          </p:cNvSpPr>
          <p:nvPr>
            <p:ph type="body" sz="quarter" idx="15" hasCustomPrompt="1"/>
          </p:nvPr>
        </p:nvSpPr>
        <p:spPr>
          <a:xfrm>
            <a:off x="310121" y="4060608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8" name="文本占位符 11"/>
          <p:cNvSpPr>
            <a:spLocks noGrp="1"/>
          </p:cNvSpPr>
          <p:nvPr>
            <p:ph type="body" sz="quarter" idx="17" hasCustomPrompt="1"/>
          </p:nvPr>
        </p:nvSpPr>
        <p:spPr>
          <a:xfrm>
            <a:off x="1416990" y="2851498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標題</a:t>
            </a:r>
          </a:p>
        </p:txBody>
      </p:sp>
      <p:sp>
        <p:nvSpPr>
          <p:cNvPr id="29" name="文本占位符 11"/>
          <p:cNvSpPr>
            <a:spLocks noGrp="1"/>
          </p:cNvSpPr>
          <p:nvPr>
            <p:ph type="body" sz="quarter" idx="18" hasCustomPrompt="1"/>
          </p:nvPr>
        </p:nvSpPr>
        <p:spPr>
          <a:xfrm>
            <a:off x="1416989" y="3148727"/>
            <a:ext cx="4474107" cy="47269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TW" altLang="en-US" dirty="0"/>
              <a:t>標題數字等都可以通過點擊和重新輸入進行更改，頂部“開始”面板中可以對字體，字號，顏色，行距等進行修改。建議正文</a:t>
            </a:r>
            <a:r>
              <a:rPr lang="en-US" altLang="zh-TW" dirty="0"/>
              <a:t>10-16</a:t>
            </a:r>
            <a:r>
              <a:rPr lang="zh-TW" altLang="en-US" dirty="0"/>
              <a:t>號字，</a:t>
            </a:r>
            <a:r>
              <a:rPr lang="en-US" altLang="zh-TW" dirty="0"/>
              <a:t>1.3</a:t>
            </a:r>
            <a:r>
              <a:rPr lang="zh-TW" altLang="en-US" dirty="0"/>
              <a:t>倍字間距。</a:t>
            </a:r>
            <a:endParaRPr lang="zh-CN" altLang="en-US" dirty="0"/>
          </a:p>
        </p:txBody>
      </p:sp>
      <p:sp>
        <p:nvSpPr>
          <p:cNvPr id="30" name="文本占位符 11"/>
          <p:cNvSpPr>
            <a:spLocks noGrp="1"/>
          </p:cNvSpPr>
          <p:nvPr>
            <p:ph type="body" sz="quarter" idx="19" hasCustomPrompt="1"/>
          </p:nvPr>
        </p:nvSpPr>
        <p:spPr>
          <a:xfrm>
            <a:off x="1416990" y="4111166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標題</a:t>
            </a:r>
          </a:p>
        </p:txBody>
      </p:sp>
      <p:sp>
        <p:nvSpPr>
          <p:cNvPr id="31" name="文本占位符 11"/>
          <p:cNvSpPr>
            <a:spLocks noGrp="1"/>
          </p:cNvSpPr>
          <p:nvPr>
            <p:ph type="body" sz="quarter" idx="20" hasCustomPrompt="1"/>
          </p:nvPr>
        </p:nvSpPr>
        <p:spPr>
          <a:xfrm>
            <a:off x="1416989" y="4408395"/>
            <a:ext cx="4474107" cy="47269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TW" altLang="en-US" dirty="0"/>
              <a:t>標題數字等都可以通過點擊和重新輸入進行更改，頂部“開始”面板中可以對字體，字號，顏色，行距等進行修改。建議正文</a:t>
            </a:r>
            <a:r>
              <a:rPr lang="en-US" altLang="zh-TW" dirty="0"/>
              <a:t>10-16</a:t>
            </a:r>
            <a:r>
              <a:rPr lang="zh-TW" altLang="en-US" dirty="0"/>
              <a:t>號字，</a:t>
            </a:r>
            <a:r>
              <a:rPr lang="en-US" altLang="zh-TW" dirty="0"/>
              <a:t>1.3</a:t>
            </a:r>
            <a:r>
              <a:rPr lang="zh-TW" altLang="en-US" dirty="0"/>
              <a:t>倍字間距。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279698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四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箭头连接符 1"/>
          <p:cNvCxnSpPr/>
          <p:nvPr userDrawn="1"/>
        </p:nvCxnSpPr>
        <p:spPr>
          <a:xfrm>
            <a:off x="353896" y="1196273"/>
            <a:ext cx="11503142" cy="0"/>
          </a:xfrm>
          <a:prstGeom prst="straightConnector1">
            <a:avLst/>
          </a:prstGeom>
          <a:ln>
            <a:solidFill>
              <a:schemeClr val="accent1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占位符 11"/>
          <p:cNvSpPr>
            <a:spLocks noGrp="1"/>
          </p:cNvSpPr>
          <p:nvPr>
            <p:ph type="body" sz="quarter" idx="10" hasCustomPrompt="1"/>
          </p:nvPr>
        </p:nvSpPr>
        <p:spPr>
          <a:xfrm>
            <a:off x="353896" y="409679"/>
            <a:ext cx="5537200" cy="59093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l">
              <a:buNone/>
              <a:defRPr sz="3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目录 </a:t>
            </a:r>
            <a:r>
              <a:rPr lang="en-US" altLang="zh-CN" dirty="0"/>
              <a:t>CONTENT</a:t>
            </a:r>
          </a:p>
        </p:txBody>
      </p:sp>
      <p:sp>
        <p:nvSpPr>
          <p:cNvPr id="2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310121" y="1537003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3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1416990" y="1568746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24" name="文本占位符 11"/>
          <p:cNvSpPr>
            <a:spLocks noGrp="1"/>
          </p:cNvSpPr>
          <p:nvPr>
            <p:ph type="body" sz="quarter" idx="13" hasCustomPrompt="1"/>
          </p:nvPr>
        </p:nvSpPr>
        <p:spPr>
          <a:xfrm>
            <a:off x="1416989" y="1865975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25" name="文本占位符 11"/>
          <p:cNvSpPr>
            <a:spLocks noGrp="1"/>
          </p:cNvSpPr>
          <p:nvPr>
            <p:ph type="body" sz="quarter" idx="14" hasCustomPrompt="1"/>
          </p:nvPr>
        </p:nvSpPr>
        <p:spPr>
          <a:xfrm>
            <a:off x="310121" y="2800940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6" name="文本占位符 11"/>
          <p:cNvSpPr>
            <a:spLocks noGrp="1"/>
          </p:cNvSpPr>
          <p:nvPr>
            <p:ph type="body" sz="quarter" idx="15" hasCustomPrompt="1"/>
          </p:nvPr>
        </p:nvSpPr>
        <p:spPr>
          <a:xfrm>
            <a:off x="310121" y="4060608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7" name="文本占位符 11"/>
          <p:cNvSpPr>
            <a:spLocks noGrp="1"/>
          </p:cNvSpPr>
          <p:nvPr>
            <p:ph type="body" sz="quarter" idx="16" hasCustomPrompt="1"/>
          </p:nvPr>
        </p:nvSpPr>
        <p:spPr>
          <a:xfrm>
            <a:off x="310121" y="5314635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8" name="文本占位符 11"/>
          <p:cNvSpPr>
            <a:spLocks noGrp="1"/>
          </p:cNvSpPr>
          <p:nvPr>
            <p:ph type="body" sz="quarter" idx="17" hasCustomPrompt="1"/>
          </p:nvPr>
        </p:nvSpPr>
        <p:spPr>
          <a:xfrm>
            <a:off x="1416990" y="2851498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29" name="文本占位符 11"/>
          <p:cNvSpPr>
            <a:spLocks noGrp="1"/>
          </p:cNvSpPr>
          <p:nvPr>
            <p:ph type="body" sz="quarter" idx="18" hasCustomPrompt="1"/>
          </p:nvPr>
        </p:nvSpPr>
        <p:spPr>
          <a:xfrm>
            <a:off x="1416989" y="3148727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30" name="文本占位符 11"/>
          <p:cNvSpPr>
            <a:spLocks noGrp="1"/>
          </p:cNvSpPr>
          <p:nvPr>
            <p:ph type="body" sz="quarter" idx="19" hasCustomPrompt="1"/>
          </p:nvPr>
        </p:nvSpPr>
        <p:spPr>
          <a:xfrm>
            <a:off x="1416990" y="4111166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31" name="文本占位符 11"/>
          <p:cNvSpPr>
            <a:spLocks noGrp="1"/>
          </p:cNvSpPr>
          <p:nvPr>
            <p:ph type="body" sz="quarter" idx="20" hasCustomPrompt="1"/>
          </p:nvPr>
        </p:nvSpPr>
        <p:spPr>
          <a:xfrm>
            <a:off x="1416989" y="4408395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32" name="文本占位符 11"/>
          <p:cNvSpPr>
            <a:spLocks noGrp="1"/>
          </p:cNvSpPr>
          <p:nvPr>
            <p:ph type="body" sz="quarter" idx="21" hasCustomPrompt="1"/>
          </p:nvPr>
        </p:nvSpPr>
        <p:spPr>
          <a:xfrm>
            <a:off x="1416990" y="5365705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33" name="文本占位符 11"/>
          <p:cNvSpPr>
            <a:spLocks noGrp="1"/>
          </p:cNvSpPr>
          <p:nvPr>
            <p:ph type="body" sz="quarter" idx="22" hasCustomPrompt="1"/>
          </p:nvPr>
        </p:nvSpPr>
        <p:spPr>
          <a:xfrm>
            <a:off x="1416989" y="5662934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</p:spTree>
    <p:extLst>
      <p:ext uri="{BB962C8B-B14F-4D97-AF65-F5344CB8AC3E}">
        <p14:creationId xmlns:p14="http://schemas.microsoft.com/office/powerpoint/2010/main" val="22661991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五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箭头连接符 1"/>
          <p:cNvCxnSpPr/>
          <p:nvPr userDrawn="1"/>
        </p:nvCxnSpPr>
        <p:spPr>
          <a:xfrm>
            <a:off x="353896" y="1196273"/>
            <a:ext cx="11503142" cy="0"/>
          </a:xfrm>
          <a:prstGeom prst="straightConnector1">
            <a:avLst/>
          </a:prstGeom>
          <a:ln>
            <a:solidFill>
              <a:schemeClr val="accent1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占位符 11"/>
          <p:cNvSpPr>
            <a:spLocks noGrp="1"/>
          </p:cNvSpPr>
          <p:nvPr>
            <p:ph type="body" sz="quarter" idx="10" hasCustomPrompt="1"/>
          </p:nvPr>
        </p:nvSpPr>
        <p:spPr>
          <a:xfrm>
            <a:off x="353896" y="409679"/>
            <a:ext cx="5537200" cy="59093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l">
              <a:buNone/>
              <a:defRPr sz="3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目录 </a:t>
            </a:r>
            <a:r>
              <a:rPr lang="en-US" altLang="zh-CN" dirty="0"/>
              <a:t>CONTENT</a:t>
            </a:r>
          </a:p>
        </p:txBody>
      </p:sp>
      <p:sp>
        <p:nvSpPr>
          <p:cNvPr id="2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310121" y="1537003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3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1416990" y="1568746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24" name="文本占位符 11"/>
          <p:cNvSpPr>
            <a:spLocks noGrp="1"/>
          </p:cNvSpPr>
          <p:nvPr>
            <p:ph type="body" sz="quarter" idx="13" hasCustomPrompt="1"/>
          </p:nvPr>
        </p:nvSpPr>
        <p:spPr>
          <a:xfrm>
            <a:off x="1416989" y="1865975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25" name="文本占位符 11"/>
          <p:cNvSpPr>
            <a:spLocks noGrp="1"/>
          </p:cNvSpPr>
          <p:nvPr>
            <p:ph type="body" sz="quarter" idx="14" hasCustomPrompt="1"/>
          </p:nvPr>
        </p:nvSpPr>
        <p:spPr>
          <a:xfrm>
            <a:off x="310121" y="2464150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8" name="文本占位符 11"/>
          <p:cNvSpPr>
            <a:spLocks noGrp="1"/>
          </p:cNvSpPr>
          <p:nvPr>
            <p:ph type="body" sz="quarter" idx="17" hasCustomPrompt="1"/>
          </p:nvPr>
        </p:nvSpPr>
        <p:spPr>
          <a:xfrm>
            <a:off x="1416990" y="2514708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29" name="文本占位符 11"/>
          <p:cNvSpPr>
            <a:spLocks noGrp="1"/>
          </p:cNvSpPr>
          <p:nvPr>
            <p:ph type="body" sz="quarter" idx="18" hasCustomPrompt="1"/>
          </p:nvPr>
        </p:nvSpPr>
        <p:spPr>
          <a:xfrm>
            <a:off x="1416989" y="2811937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17" name="文本占位符 11"/>
          <p:cNvSpPr>
            <a:spLocks noGrp="1"/>
          </p:cNvSpPr>
          <p:nvPr>
            <p:ph type="body" sz="quarter" idx="19" hasCustomPrompt="1"/>
          </p:nvPr>
        </p:nvSpPr>
        <p:spPr>
          <a:xfrm>
            <a:off x="310121" y="3394212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18" name="文本占位符 11"/>
          <p:cNvSpPr>
            <a:spLocks noGrp="1"/>
          </p:cNvSpPr>
          <p:nvPr>
            <p:ph type="body" sz="quarter" idx="20" hasCustomPrompt="1"/>
          </p:nvPr>
        </p:nvSpPr>
        <p:spPr>
          <a:xfrm>
            <a:off x="1416990" y="3425955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19" name="文本占位符 11"/>
          <p:cNvSpPr>
            <a:spLocks noGrp="1"/>
          </p:cNvSpPr>
          <p:nvPr>
            <p:ph type="body" sz="quarter" idx="21" hasCustomPrompt="1"/>
          </p:nvPr>
        </p:nvSpPr>
        <p:spPr>
          <a:xfrm>
            <a:off x="1416989" y="3723184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34" name="文本占位符 11"/>
          <p:cNvSpPr>
            <a:spLocks noGrp="1"/>
          </p:cNvSpPr>
          <p:nvPr>
            <p:ph type="body" sz="quarter" idx="22" hasCustomPrompt="1"/>
          </p:nvPr>
        </p:nvSpPr>
        <p:spPr>
          <a:xfrm>
            <a:off x="310121" y="4321359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35" name="文本占位符 11"/>
          <p:cNvSpPr>
            <a:spLocks noGrp="1"/>
          </p:cNvSpPr>
          <p:nvPr>
            <p:ph type="body" sz="quarter" idx="23" hasCustomPrompt="1"/>
          </p:nvPr>
        </p:nvSpPr>
        <p:spPr>
          <a:xfrm>
            <a:off x="1416990" y="4371917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36" name="文本占位符 11"/>
          <p:cNvSpPr>
            <a:spLocks noGrp="1"/>
          </p:cNvSpPr>
          <p:nvPr>
            <p:ph type="body" sz="quarter" idx="24" hasCustomPrompt="1"/>
          </p:nvPr>
        </p:nvSpPr>
        <p:spPr>
          <a:xfrm>
            <a:off x="1416989" y="4669146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37" name="文本占位符 11"/>
          <p:cNvSpPr>
            <a:spLocks noGrp="1"/>
          </p:cNvSpPr>
          <p:nvPr>
            <p:ph type="body" sz="quarter" idx="25" hasCustomPrompt="1"/>
          </p:nvPr>
        </p:nvSpPr>
        <p:spPr>
          <a:xfrm>
            <a:off x="310121" y="5214595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38" name="文本占位符 11"/>
          <p:cNvSpPr>
            <a:spLocks noGrp="1"/>
          </p:cNvSpPr>
          <p:nvPr>
            <p:ph type="body" sz="quarter" idx="26" hasCustomPrompt="1"/>
          </p:nvPr>
        </p:nvSpPr>
        <p:spPr>
          <a:xfrm>
            <a:off x="1416990" y="5265153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39" name="文本占位符 11"/>
          <p:cNvSpPr>
            <a:spLocks noGrp="1"/>
          </p:cNvSpPr>
          <p:nvPr>
            <p:ph type="body" sz="quarter" idx="27" hasCustomPrompt="1"/>
          </p:nvPr>
        </p:nvSpPr>
        <p:spPr>
          <a:xfrm>
            <a:off x="1416989" y="5562382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</p:spTree>
    <p:extLst>
      <p:ext uri="{BB962C8B-B14F-4D97-AF65-F5344CB8AC3E}">
        <p14:creationId xmlns:p14="http://schemas.microsoft.com/office/powerpoint/2010/main" val="7149255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3108960" y="4051335"/>
            <a:ext cx="5974080" cy="5974078"/>
          </a:xfrm>
          <a:prstGeom prst="ellipse">
            <a:avLst/>
          </a:prstGeom>
          <a:solidFill>
            <a:schemeClr val="accent1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 userDrawn="1"/>
        </p:nvSpPr>
        <p:spPr>
          <a:xfrm>
            <a:off x="2877953" y="5669279"/>
            <a:ext cx="941121" cy="941121"/>
          </a:xfrm>
          <a:prstGeom prst="ellipse">
            <a:avLst/>
          </a:prstGeom>
          <a:solidFill>
            <a:schemeClr val="accent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 userDrawn="1"/>
        </p:nvSpPr>
        <p:spPr>
          <a:xfrm flipV="1">
            <a:off x="2506883" y="5483744"/>
            <a:ext cx="371070" cy="371070"/>
          </a:xfrm>
          <a:prstGeom prst="ellipse">
            <a:avLst/>
          </a:prstGeom>
          <a:solidFill>
            <a:schemeClr val="accent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 userDrawn="1"/>
        </p:nvSpPr>
        <p:spPr>
          <a:xfrm flipV="1">
            <a:off x="2759795" y="4785414"/>
            <a:ext cx="698330" cy="698330"/>
          </a:xfrm>
          <a:prstGeom prst="ellipse">
            <a:avLst/>
          </a:prstGeom>
          <a:solidFill>
            <a:schemeClr val="accent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箭头连接符 8"/>
          <p:cNvCxnSpPr/>
          <p:nvPr userDrawn="1"/>
        </p:nvCxnSpPr>
        <p:spPr>
          <a:xfrm>
            <a:off x="4361395" y="5484518"/>
            <a:ext cx="3479180" cy="26766"/>
          </a:xfrm>
          <a:prstGeom prst="straightConnector1">
            <a:avLst/>
          </a:prstGeom>
          <a:ln>
            <a:solidFill>
              <a:schemeClr val="bg1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4434171" y="4468098"/>
            <a:ext cx="3323657" cy="108952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Part 1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3327399" y="5603971"/>
            <a:ext cx="5537200" cy="1006429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6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kern="0" dirty="0"/>
              <a:t>工作回顧</a:t>
            </a:r>
          </a:p>
        </p:txBody>
      </p:sp>
    </p:spTree>
    <p:extLst>
      <p:ext uri="{BB962C8B-B14F-4D97-AF65-F5344CB8AC3E}">
        <p14:creationId xmlns:p14="http://schemas.microsoft.com/office/powerpoint/2010/main" val="4511426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占位符 11"/>
          <p:cNvSpPr>
            <a:spLocks noGrp="1"/>
          </p:cNvSpPr>
          <p:nvPr>
            <p:ph type="body" sz="quarter" idx="10" hasCustomPrompt="1"/>
          </p:nvPr>
        </p:nvSpPr>
        <p:spPr>
          <a:xfrm>
            <a:off x="992875" y="245402"/>
            <a:ext cx="9315782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 b="1">
                <a:solidFill>
                  <a:schemeClr val="accent3">
                    <a:lumMod val="2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新增標題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59DF8AF-F7BC-464A-963A-E815F73D943A}"/>
              </a:ext>
            </a:extLst>
          </p:cNvPr>
          <p:cNvSpPr/>
          <p:nvPr userDrawn="1"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3D448E-F027-6540-838F-D9E2AE199B2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91900" y="6159500"/>
            <a:ext cx="635000" cy="635000"/>
          </a:xfrm>
          <a:prstGeom prst="ellipse">
            <a:avLst/>
          </a:prstGeom>
          <a:ln w="19050" cap="rnd">
            <a:solidFill>
              <a:srgbClr val="333333"/>
            </a:solidFill>
          </a:ln>
          <a:effectLst>
            <a:outerShdw blurRad="381000" dist="292100" dir="5400000" sx="36000" sy="36000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9" name="Intelligent Information Retrieval Laboratory">
            <a:extLst>
              <a:ext uri="{FF2B5EF4-FFF2-40B4-BE49-F238E27FC236}">
                <a16:creationId xmlns:a16="http://schemas.microsoft.com/office/drawing/2014/main" id="{5E6F16E5-D28B-0E43-BD8C-EBB042CBDF03}"/>
              </a:ext>
            </a:extLst>
          </p:cNvPr>
          <p:cNvSpPr txBox="1"/>
          <p:nvPr userDrawn="1"/>
        </p:nvSpPr>
        <p:spPr>
          <a:xfrm>
            <a:off x="165101" y="6420527"/>
            <a:ext cx="2590800" cy="45204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71437" tIns="71437" rIns="71437" bIns="71437" numCol="1" anchor="ctr">
            <a:spAutoFit/>
          </a:bodyPr>
          <a:lstStyle>
            <a:lvl1pPr algn="l" defTabSz="821531">
              <a:defRPr sz="2400" b="0">
                <a:solidFill>
                  <a:srgbClr val="FFFFFF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r>
              <a:rPr kumimoji="0" lang="zh-TW" alt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第</a:t>
            </a:r>
            <a:r>
              <a:rPr kumimoji="0" lang="en-US" altLang="zh-TW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12</a:t>
            </a:r>
            <a:r>
              <a:rPr kumimoji="0" lang="zh-TW" alt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屆 </a:t>
            </a:r>
            <a:r>
              <a:rPr kumimoji="0" lang="en-US" sz="2000" b="0" i="0" u="none" strike="noStrike" cap="none" spc="0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iT</a:t>
            </a:r>
            <a:r>
              <a:rPr kumimoji="0" lang="zh-TW" altLang="en-US" sz="18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邦</a:t>
            </a:r>
            <a:r>
              <a:rPr kumimoji="0" lang="zh-TW" altLang="en-US" sz="1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幫忙</a:t>
            </a:r>
            <a:r>
              <a:rPr kumimoji="0" lang="zh-TW" altLang="en-US" sz="18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 鐵人賽</a:t>
            </a:r>
            <a:endParaRPr sz="1800" dirty="0"/>
          </a:p>
        </p:txBody>
      </p:sp>
      <p:sp>
        <p:nvSpPr>
          <p:cNvPr id="22" name="Intelligent Information Retrieval Laboratory">
            <a:extLst>
              <a:ext uri="{FF2B5EF4-FFF2-40B4-BE49-F238E27FC236}">
                <a16:creationId xmlns:a16="http://schemas.microsoft.com/office/drawing/2014/main" id="{09812CDF-D245-2149-A588-0CC7A5F784A4}"/>
              </a:ext>
            </a:extLst>
          </p:cNvPr>
          <p:cNvSpPr txBox="1"/>
          <p:nvPr userDrawn="1"/>
        </p:nvSpPr>
        <p:spPr>
          <a:xfrm>
            <a:off x="7721600" y="6434154"/>
            <a:ext cx="1219200" cy="3904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71437" tIns="71437" rIns="71437" bIns="71437" numCol="1" anchor="ctr">
            <a:spAutoFit/>
          </a:bodyPr>
          <a:lstStyle>
            <a:lvl1pPr algn="l" defTabSz="821531">
              <a:defRPr sz="2400" b="0">
                <a:solidFill>
                  <a:srgbClr val="FFFFFF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r>
              <a:rPr kumimoji="0" lang="zh-TW" alt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影片教學組</a:t>
            </a:r>
            <a:endParaRPr sz="1800" dirty="0"/>
          </a:p>
        </p:txBody>
      </p:sp>
      <p:pic>
        <p:nvPicPr>
          <p:cNvPr id="1028" name="Picture 4" descr="Youtube logo | Logok">
            <a:extLst>
              <a:ext uri="{FF2B5EF4-FFF2-40B4-BE49-F238E27FC236}">
                <a16:creationId xmlns:a16="http://schemas.microsoft.com/office/drawing/2014/main" id="{3E95639D-1946-2F42-8AF5-4252EF9D19D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7901" y="6269350"/>
            <a:ext cx="914400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4650D5BE-C0A8-2045-9592-EFFD38D0FC9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/>
          <a:srcRect/>
          <a:stretch/>
        </p:blipFill>
        <p:spPr bwMode="auto">
          <a:xfrm>
            <a:off x="9282299" y="5865999"/>
            <a:ext cx="1526800" cy="152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Intelligent Information Retrieval Laboratory">
            <a:extLst>
              <a:ext uri="{FF2B5EF4-FFF2-40B4-BE49-F238E27FC236}">
                <a16:creationId xmlns:a16="http://schemas.microsoft.com/office/drawing/2014/main" id="{D788CA4D-AC32-DA46-B29E-55DB6CC6FD03}"/>
              </a:ext>
            </a:extLst>
          </p:cNvPr>
          <p:cNvSpPr txBox="1"/>
          <p:nvPr userDrawn="1"/>
        </p:nvSpPr>
        <p:spPr>
          <a:xfrm>
            <a:off x="9481250" y="6437363"/>
            <a:ext cx="1219200" cy="3904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71437" tIns="71437" rIns="71437" bIns="71437" numCol="1" anchor="ctr">
            <a:spAutoFit/>
          </a:bodyPr>
          <a:lstStyle>
            <a:lvl1pPr algn="l" defTabSz="821531">
              <a:defRPr sz="2400" b="0">
                <a:solidFill>
                  <a:srgbClr val="FFFFFF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r>
              <a:rPr kumimoji="0" lang="en-US" altLang="zh-TW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10</a:t>
            </a:r>
            <a:r>
              <a:rPr kumimoji="0" lang="zh-TW" alt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程式中</a:t>
            </a:r>
            <a:endParaRPr sz="1800" dirty="0"/>
          </a:p>
        </p:txBody>
      </p:sp>
      <p:sp>
        <p:nvSpPr>
          <p:cNvPr id="28" name="幻燈片編號">
            <a:extLst>
              <a:ext uri="{FF2B5EF4-FFF2-40B4-BE49-F238E27FC236}">
                <a16:creationId xmlns:a16="http://schemas.microsoft.com/office/drawing/2014/main" id="{55FA7910-9027-6341-856E-9C914D4D83E7}"/>
              </a:ext>
            </a:extLst>
          </p:cNvPr>
          <p:cNvSpPr txBox="1">
            <a:spLocks/>
          </p:cNvSpPr>
          <p:nvPr userDrawn="1"/>
        </p:nvSpPr>
        <p:spPr>
          <a:xfrm>
            <a:off x="10908574" y="6484620"/>
            <a:ext cx="383850" cy="373380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defRPr sz="1800" b="1" kern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TW" sz="1400" b="0" smtClean="0"/>
              <a:pPr/>
              <a:t>‹#›</a:t>
            </a:fld>
            <a:endParaRPr lang="en-TW" b="0" dirty="0"/>
          </a:p>
        </p:txBody>
      </p:sp>
      <p:sp>
        <p:nvSpPr>
          <p:cNvPr id="15" name="平行四边形 4">
            <a:extLst>
              <a:ext uri="{FF2B5EF4-FFF2-40B4-BE49-F238E27FC236}">
                <a16:creationId xmlns:a16="http://schemas.microsoft.com/office/drawing/2014/main" id="{73AB533F-F50F-CF47-8458-8A525E38F16A}"/>
              </a:ext>
            </a:extLst>
          </p:cNvPr>
          <p:cNvSpPr/>
          <p:nvPr userDrawn="1"/>
        </p:nvSpPr>
        <p:spPr>
          <a:xfrm>
            <a:off x="744124" y="279736"/>
            <a:ext cx="288310" cy="431801"/>
          </a:xfrm>
          <a:prstGeom prst="parallelogram">
            <a:avLst>
              <a:gd name="adj" fmla="val 5216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平行四边形 5">
            <a:extLst>
              <a:ext uri="{FF2B5EF4-FFF2-40B4-BE49-F238E27FC236}">
                <a16:creationId xmlns:a16="http://schemas.microsoft.com/office/drawing/2014/main" id="{7A38506B-EE1A-6F4F-B850-269097F75DB8}"/>
              </a:ext>
            </a:extLst>
          </p:cNvPr>
          <p:cNvSpPr/>
          <p:nvPr userDrawn="1"/>
        </p:nvSpPr>
        <p:spPr>
          <a:xfrm>
            <a:off x="551585" y="279736"/>
            <a:ext cx="288310" cy="431801"/>
          </a:xfrm>
          <a:prstGeom prst="parallelogram">
            <a:avLst>
              <a:gd name="adj" fmla="val 5216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7" name="平行四边形 6">
            <a:extLst>
              <a:ext uri="{FF2B5EF4-FFF2-40B4-BE49-F238E27FC236}">
                <a16:creationId xmlns:a16="http://schemas.microsoft.com/office/drawing/2014/main" id="{0CC262FD-DD0A-DB44-92EE-7A2F2AEFDB92}"/>
              </a:ext>
            </a:extLst>
          </p:cNvPr>
          <p:cNvSpPr/>
          <p:nvPr userDrawn="1"/>
        </p:nvSpPr>
        <p:spPr>
          <a:xfrm>
            <a:off x="341334" y="279735"/>
            <a:ext cx="288310" cy="431801"/>
          </a:xfrm>
          <a:prstGeom prst="parallelogram">
            <a:avLst>
              <a:gd name="adj" fmla="val 52161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8" name="平行四边形 7">
            <a:extLst>
              <a:ext uri="{FF2B5EF4-FFF2-40B4-BE49-F238E27FC236}">
                <a16:creationId xmlns:a16="http://schemas.microsoft.com/office/drawing/2014/main" id="{C3A4B90F-BEA8-C246-A22A-905C3336C709}"/>
              </a:ext>
            </a:extLst>
          </p:cNvPr>
          <p:cNvSpPr/>
          <p:nvPr userDrawn="1"/>
        </p:nvSpPr>
        <p:spPr>
          <a:xfrm>
            <a:off x="139170" y="279737"/>
            <a:ext cx="288310" cy="431801"/>
          </a:xfrm>
          <a:prstGeom prst="parallelogram">
            <a:avLst>
              <a:gd name="adj" fmla="val 52161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525056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9136" b="30494"/>
          <a:stretch/>
        </p:blipFill>
        <p:spPr>
          <a:xfrm>
            <a:off x="0" y="3403600"/>
            <a:ext cx="12192000" cy="3454400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0" y="3403600"/>
            <a:ext cx="12192000" cy="3454400"/>
          </a:xfrm>
          <a:prstGeom prst="rect">
            <a:avLst/>
          </a:prstGeom>
          <a:solidFill>
            <a:schemeClr val="tx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平行四边形 3"/>
          <p:cNvSpPr/>
          <p:nvPr userDrawn="1"/>
        </p:nvSpPr>
        <p:spPr>
          <a:xfrm>
            <a:off x="270932" y="736600"/>
            <a:ext cx="1456267" cy="2463800"/>
          </a:xfrm>
          <a:prstGeom prst="parallelogram">
            <a:avLst>
              <a:gd name="adj" fmla="val 7209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平行四边形 4"/>
          <p:cNvSpPr/>
          <p:nvPr userDrawn="1"/>
        </p:nvSpPr>
        <p:spPr>
          <a:xfrm>
            <a:off x="1303865" y="736600"/>
            <a:ext cx="1456267" cy="2463800"/>
          </a:xfrm>
          <a:prstGeom prst="parallelogram">
            <a:avLst>
              <a:gd name="adj" fmla="val 7209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平行四边形 5"/>
          <p:cNvSpPr/>
          <p:nvPr userDrawn="1"/>
        </p:nvSpPr>
        <p:spPr>
          <a:xfrm>
            <a:off x="2336799" y="736600"/>
            <a:ext cx="1456267" cy="2463800"/>
          </a:xfrm>
          <a:prstGeom prst="parallelogram">
            <a:avLst>
              <a:gd name="adj" fmla="val 7209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3558273" y="1435551"/>
            <a:ext cx="6587181" cy="9233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60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zh-CN" dirty="0"/>
              <a:t>Add Your Text</a:t>
            </a:r>
          </a:p>
        </p:txBody>
      </p:sp>
      <p:sp>
        <p:nvSpPr>
          <p:cNvPr id="15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3558273" y="2193971"/>
            <a:ext cx="7183521" cy="100642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6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點此處添加標題</a:t>
            </a:r>
          </a:p>
        </p:txBody>
      </p:sp>
    </p:spTree>
    <p:extLst>
      <p:ext uri="{BB962C8B-B14F-4D97-AF65-F5344CB8AC3E}">
        <p14:creationId xmlns:p14="http://schemas.microsoft.com/office/powerpoint/2010/main" val="30319722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395639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713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模板使用技巧</a:t>
            </a:r>
            <a:r>
              <a:rPr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 1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7B43CCB-1998-4484-B269-9ACB654ACB71}"/>
              </a:ext>
            </a:extLst>
          </p:cNvPr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一键调整模板颜色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F1532F4-AF97-400D-84E6-F00D2B3D35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A7E11C8-4335-45B0-A270-313A25ABC63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0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45615889-3ACE-4C91-970F-789D759EAC1E}"/>
              </a:ext>
            </a:extLst>
          </p:cNvPr>
          <p:cNvSpPr txBox="1"/>
          <p:nvPr userDrawn="1"/>
        </p:nvSpPr>
        <p:spPr>
          <a:xfrm>
            <a:off x="333477" y="6061002"/>
            <a:ext cx="31838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选择“设计”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“变体”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“颜色”；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D19D40D-978A-4E04-8450-F6DC61B85399}"/>
              </a:ext>
            </a:extLst>
          </p:cNvPr>
          <p:cNvSpPr txBox="1"/>
          <p:nvPr userDrawn="1"/>
        </p:nvSpPr>
        <p:spPr>
          <a:xfrm>
            <a:off x="6360651" y="6061002"/>
            <a:ext cx="45624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选择你喜欢的颜色搭配，模板一秒调整为你选颜色。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299860AF-0C43-4649-A586-85D19517B6F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005928" y="2609333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A6130A4D-8EC7-4AC1-B434-55DC6910286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787853" y="42571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310444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15053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4" r:id="rId3"/>
    <p:sldLayoutId id="2147483695" r:id="rId4"/>
    <p:sldLayoutId id="2147483688" r:id="rId5"/>
    <p:sldLayoutId id="2147483691" r:id="rId6"/>
    <p:sldLayoutId id="2147483692" r:id="rId7"/>
    <p:sldLayoutId id="2147483693" r:id="rId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63606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680" r:id="rId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makerpro.cc/2019/05/self-learning-series3-of-ai/" TargetMode="External"/><Relationship Id="rId2" Type="http://schemas.openxmlformats.org/officeDocument/2006/relationships/hyperlink" Target="https://medium.com/@jacky308082/machine-learning-%E4%B8%8B%E7%9A%84-linear-regression-%E5%AF%A6%E4%BD%9C-%E4%BD%BF%E7%94%A8python-7e1dd03a4d46" TargetMode="Externa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medium.com/@NorthBei/machine-learning-knn%E5%88%86%E9%A1%9E%E6%BC%94%E7%AE%97%E6%B3%95-b3e9b5aea8df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3327400" y="1123404"/>
            <a:ext cx="5537200" cy="1685077"/>
          </a:xfrm>
        </p:spPr>
        <p:txBody>
          <a:bodyPr/>
          <a:lstStyle/>
          <a:p>
            <a:r>
              <a:rPr lang="en-US" altLang="zh-CN" sz="11500" dirty="0"/>
              <a:t>Day 11</a:t>
            </a:r>
            <a:endParaRPr lang="zh-CN" altLang="en-US" sz="11500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688622" y="3292990"/>
            <a:ext cx="10363200" cy="646331"/>
          </a:xfrm>
        </p:spPr>
        <p:txBody>
          <a:bodyPr/>
          <a:lstStyle/>
          <a:p>
            <a:r>
              <a:rPr lang="en-US" altLang="zh-CN" sz="4000" dirty="0"/>
              <a:t>KNN </a:t>
            </a:r>
            <a:r>
              <a:rPr lang="en-US" altLang="zh-TW" sz="3600" dirty="0"/>
              <a:t>(</a:t>
            </a:r>
            <a:r>
              <a:rPr lang="zh-TW" altLang="en-US" sz="3600" dirty="0"/>
              <a:t>分類器</a:t>
            </a:r>
            <a:r>
              <a:rPr lang="en-US" altLang="zh-TW" sz="3600" dirty="0"/>
              <a:t>)</a:t>
            </a:r>
            <a:endParaRPr lang="zh-CN" altLang="en-US" sz="4000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[</a:t>
            </a:r>
            <a:r>
              <a:rPr lang="zh-CN" altLang="en-US" dirty="0"/>
              <a:t>全民瘋</a:t>
            </a:r>
            <a:r>
              <a:rPr lang="en-US" altLang="zh-CN" dirty="0"/>
              <a:t>AI</a:t>
            </a:r>
            <a:r>
              <a:rPr lang="zh-CN" altLang="en-US" dirty="0"/>
              <a:t>系列</a:t>
            </a:r>
            <a:r>
              <a:rPr lang="en-US" altLang="zh-CN" dirty="0"/>
              <a:t>]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D93387-2894-8E40-A516-E56D089810AC}"/>
              </a:ext>
            </a:extLst>
          </p:cNvPr>
          <p:cNvSpPr txBox="1"/>
          <p:nvPr/>
        </p:nvSpPr>
        <p:spPr>
          <a:xfrm>
            <a:off x="5953328" y="6653719"/>
            <a:ext cx="184731" cy="308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endParaRPr lang="en-TW" sz="12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01DE6FE-72BC-9B4B-934A-0C7F86DFEF4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93915" y="6407685"/>
            <a:ext cx="2804166" cy="341632"/>
          </a:xfrm>
        </p:spPr>
        <p:txBody>
          <a:bodyPr/>
          <a:lstStyle/>
          <a:p>
            <a:r>
              <a:rPr lang="zh-TW" altLang="en-US" dirty="0"/>
              <a:t>第</a:t>
            </a:r>
            <a:r>
              <a:rPr lang="en-US" altLang="zh-TW" dirty="0"/>
              <a:t>12</a:t>
            </a:r>
            <a:r>
              <a:rPr lang="zh-TW" altLang="en-US" dirty="0"/>
              <a:t>屆 </a:t>
            </a:r>
            <a:r>
              <a:rPr lang="en-US" altLang="zh-CN" dirty="0" err="1"/>
              <a:t>iT</a:t>
            </a:r>
            <a:r>
              <a:rPr lang="zh-TW" altLang="en-US" dirty="0"/>
              <a:t>邦幫忙 鐵人賽</a:t>
            </a:r>
          </a:p>
        </p:txBody>
      </p:sp>
    </p:spTree>
    <p:extLst>
      <p:ext uri="{BB962C8B-B14F-4D97-AF65-F5344CB8AC3E}">
        <p14:creationId xmlns:p14="http://schemas.microsoft.com/office/powerpoint/2010/main" val="3255312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BA405DE-2546-4847-9A98-FB3BB788117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92875" y="245402"/>
            <a:ext cx="9315782" cy="590931"/>
          </a:xfrm>
        </p:spPr>
        <p:txBody>
          <a:bodyPr/>
          <a:lstStyle/>
          <a:p>
            <a:r>
              <a:rPr lang="zh-TW" altLang="en-US" dirty="0"/>
              <a:t>查看不同的</a:t>
            </a:r>
            <a:r>
              <a:rPr lang="en-US" dirty="0"/>
              <a:t>K</a:t>
            </a:r>
            <a:r>
              <a:rPr lang="zh-TW" altLang="en-US" dirty="0"/>
              <a:t>分類結果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8E35646-B1C6-304A-8621-1A8F2D7CB299}"/>
              </a:ext>
            </a:extLst>
          </p:cNvPr>
          <p:cNvSpPr/>
          <p:nvPr/>
        </p:nvSpPr>
        <p:spPr>
          <a:xfrm>
            <a:off x="733777" y="1017391"/>
            <a:ext cx="109389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kern="0" dirty="0">
                <a:solidFill>
                  <a:srgbClr val="595959"/>
                </a:solidFill>
                <a:cs typeface="Arial"/>
              </a:rPr>
              <a:t>為了方便視覺化我們將原有的測試集特徵使用</a:t>
            </a:r>
            <a:r>
              <a:rPr lang="en-US" kern="0" dirty="0">
                <a:solidFill>
                  <a:srgbClr val="595959"/>
                </a:solidFill>
                <a:cs typeface="Arial"/>
              </a:rPr>
              <a:t>PCA</a:t>
            </a:r>
            <a:r>
              <a:rPr lang="zh-TW" altLang="en-US" kern="0" dirty="0">
                <a:solidFill>
                  <a:srgbClr val="595959"/>
                </a:solidFill>
                <a:cs typeface="Arial"/>
              </a:rPr>
              <a:t>降成</a:t>
            </a:r>
            <a:r>
              <a:rPr lang="en-US" altLang="zh-TW" kern="0" dirty="0">
                <a:solidFill>
                  <a:srgbClr val="595959"/>
                </a:solidFill>
                <a:cs typeface="Arial"/>
              </a:rPr>
              <a:t>2</a:t>
            </a:r>
            <a:r>
              <a:rPr lang="zh-TW" altLang="en-US" kern="0" dirty="0">
                <a:solidFill>
                  <a:srgbClr val="595959"/>
                </a:solidFill>
                <a:cs typeface="Arial"/>
              </a:rPr>
              <a:t>維。接著觀察在不同 </a:t>
            </a:r>
            <a:r>
              <a:rPr lang="en-US" kern="0" dirty="0">
                <a:solidFill>
                  <a:srgbClr val="595959"/>
                </a:solidFill>
                <a:cs typeface="Arial"/>
              </a:rPr>
              <a:t>K </a:t>
            </a:r>
            <a:r>
              <a:rPr lang="zh-TW" altLang="en-US" kern="0" dirty="0">
                <a:solidFill>
                  <a:srgbClr val="595959"/>
                </a:solidFill>
                <a:cs typeface="Arial"/>
              </a:rPr>
              <a:t>的狀況下，分類的情形為何。</a:t>
            </a:r>
            <a:endParaRPr lang="en-TW" kern="0" dirty="0">
              <a:solidFill>
                <a:srgbClr val="595959"/>
              </a:solidFill>
              <a:cs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5EF7EF-44A6-CB4E-96AA-051DFFC4A4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5003" y="1567781"/>
            <a:ext cx="6361994" cy="4666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8051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74753A-0441-1B48-BE2C-E66EF4383DC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TW" dirty="0"/>
              <a:t>Reference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62DC0E9-DE50-514C-8090-008B837C01A5}"/>
              </a:ext>
            </a:extLst>
          </p:cNvPr>
          <p:cNvSpPr/>
          <p:nvPr/>
        </p:nvSpPr>
        <p:spPr>
          <a:xfrm>
            <a:off x="502507" y="1197744"/>
            <a:ext cx="970417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Part 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3"/>
              </a:rPr>
              <a:t>https://makerpro.cc/2019/05/self-learning-series3-of-ai/ 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4"/>
              </a:rPr>
              <a:t>https://medium.com/@NorthBei/machine-learning-knn%E5%88%86%E9%A1%9E%E6%BC%94%E7%AE%97%E6%B3%95-b3e9b5aea8df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09057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356528" y="-2244295"/>
            <a:ext cx="11441772" cy="11441766"/>
          </a:xfrm>
          <a:prstGeom prst="ellipse">
            <a:avLst/>
          </a:prstGeom>
          <a:noFill/>
          <a:ln>
            <a:solidFill>
              <a:srgbClr val="D2A6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0" name="文本占位符 19"/>
          <p:cNvSpPr>
            <a:spLocks noGrp="1"/>
          </p:cNvSpPr>
          <p:nvPr>
            <p:ph type="body" sz="quarter" idx="11"/>
          </p:nvPr>
        </p:nvSpPr>
        <p:spPr>
          <a:xfrm>
            <a:off x="-648511" y="1123404"/>
            <a:ext cx="13489022" cy="2391424"/>
          </a:xfrm>
        </p:spPr>
        <p:txBody>
          <a:bodyPr/>
          <a:lstStyle/>
          <a:p>
            <a:r>
              <a:rPr lang="en-US" altLang="zh-CN" dirty="0"/>
              <a:t>Thanks</a:t>
            </a:r>
          </a:p>
        </p:txBody>
      </p:sp>
      <p:sp>
        <p:nvSpPr>
          <p:cNvPr id="22" name="文本占位符 21"/>
          <p:cNvSpPr>
            <a:spLocks noGrp="1"/>
          </p:cNvSpPr>
          <p:nvPr>
            <p:ph type="body" sz="quarter" idx="13"/>
          </p:nvPr>
        </p:nvSpPr>
        <p:spPr>
          <a:xfrm>
            <a:off x="3353733" y="3361134"/>
            <a:ext cx="5537200" cy="341632"/>
          </a:xfrm>
        </p:spPr>
        <p:txBody>
          <a:bodyPr/>
          <a:lstStyle/>
          <a:p>
            <a:r>
              <a:rPr lang="en-US" altLang="zh-CN" dirty="0"/>
              <a:t>PRESENTED BY 10</a:t>
            </a:r>
            <a:r>
              <a:rPr lang="zh-CN" altLang="en-US" dirty="0"/>
              <a:t>程式中</a:t>
            </a:r>
            <a:endParaRPr lang="en-US" altLang="zh-C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CF1557-E3DC-294B-A1BA-EC12F9FE000D}"/>
              </a:ext>
            </a:extLst>
          </p:cNvPr>
          <p:cNvSpPr txBox="1">
            <a:spLocks/>
          </p:cNvSpPr>
          <p:nvPr/>
        </p:nvSpPr>
        <p:spPr>
          <a:xfrm>
            <a:off x="4693915" y="6407685"/>
            <a:ext cx="2804166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/>
              <a:t>第</a:t>
            </a:r>
            <a:r>
              <a:rPr lang="en-US" altLang="zh-TW"/>
              <a:t>12</a:t>
            </a:r>
            <a:r>
              <a:rPr lang="zh-TW" altLang="en-US"/>
              <a:t>屆 </a:t>
            </a:r>
            <a:r>
              <a:rPr lang="en-US" altLang="zh-CN"/>
              <a:t>iT</a:t>
            </a:r>
            <a:r>
              <a:rPr lang="zh-TW" altLang="en-US"/>
              <a:t>邦幫忙 鐵人賽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35930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DCF7E3C-5784-224C-BAC8-DC7D2EE4937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TW" dirty="0"/>
              <a:t>Day 11 學習目標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CB796B-B060-CC46-BC13-DC06DADBB16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TW" dirty="0"/>
              <a:t>01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AF813F-FB1A-8D40-9ABC-6872BB44C9F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416990" y="1670347"/>
            <a:ext cx="3556000" cy="341632"/>
          </a:xfrm>
        </p:spPr>
        <p:txBody>
          <a:bodyPr/>
          <a:lstStyle/>
          <a:p>
            <a:r>
              <a:rPr lang="en-US" sz="1800" dirty="0"/>
              <a:t>K-</a:t>
            </a:r>
            <a:r>
              <a:rPr lang="zh-TW" altLang="en-US" sz="1800" dirty="0"/>
              <a:t>近鄰演算法介紹</a:t>
            </a:r>
            <a:endParaRPr lang="en-TW" sz="18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C28F55-357C-634B-A5B1-9DBD720B1A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16989" y="1967576"/>
            <a:ext cx="4474107" cy="290657"/>
          </a:xfrm>
        </p:spPr>
        <p:txBody>
          <a:bodyPr/>
          <a:lstStyle/>
          <a:p>
            <a:r>
              <a:rPr lang="en-TW" sz="1100" dirty="0"/>
              <a:t>KNN 計算步驟解析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297DF9E-2002-864B-A362-F254CD9B6A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TW" dirty="0"/>
              <a:t>02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ADAE168-D851-2943-921A-48616044662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416990" y="2953099"/>
            <a:ext cx="3556000" cy="341632"/>
          </a:xfrm>
        </p:spPr>
        <p:txBody>
          <a:bodyPr/>
          <a:lstStyle/>
          <a:p>
            <a:r>
              <a:rPr lang="en-TW" sz="1800" dirty="0"/>
              <a:t>實作</a:t>
            </a:r>
            <a:r>
              <a:rPr lang="zh-TW" altLang="en-US" sz="1800" dirty="0"/>
              <a:t> </a:t>
            </a:r>
            <a:r>
              <a:rPr lang="en-TW" sz="1800" dirty="0"/>
              <a:t>KNN 分類器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4F5958B-C4B5-2740-A347-14939AC427F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416989" y="3250328"/>
            <a:ext cx="4474107" cy="290657"/>
          </a:xfrm>
        </p:spPr>
        <p:txBody>
          <a:bodyPr/>
          <a:lstStyle/>
          <a:p>
            <a:r>
              <a:rPr lang="en-TW" sz="1100" dirty="0"/>
              <a:t>觀察不同 K</a:t>
            </a:r>
            <a:r>
              <a:rPr lang="zh-TW" altLang="en-US" sz="1100" dirty="0"/>
              <a:t> 值會對分類結果造成什麼影響</a:t>
            </a:r>
            <a:endParaRPr lang="en-TW" sz="1100" dirty="0"/>
          </a:p>
        </p:txBody>
      </p:sp>
    </p:spTree>
    <p:extLst>
      <p:ext uri="{BB962C8B-B14F-4D97-AF65-F5344CB8AC3E}">
        <p14:creationId xmlns:p14="http://schemas.microsoft.com/office/powerpoint/2010/main" val="25066190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FD93387-2894-8E40-A516-E56D089810AC}"/>
              </a:ext>
            </a:extLst>
          </p:cNvPr>
          <p:cNvSpPr txBox="1"/>
          <p:nvPr/>
        </p:nvSpPr>
        <p:spPr>
          <a:xfrm>
            <a:off x="5953328" y="6653719"/>
            <a:ext cx="184731" cy="308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endParaRPr lang="en-TW" sz="12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01DE6FE-72BC-9B4B-934A-0C7F86DFEF4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93915" y="6407685"/>
            <a:ext cx="2804166" cy="341632"/>
          </a:xfrm>
        </p:spPr>
        <p:txBody>
          <a:bodyPr/>
          <a:lstStyle/>
          <a:p>
            <a:r>
              <a:rPr lang="zh-TW" altLang="en-US" dirty="0"/>
              <a:t>第</a:t>
            </a:r>
            <a:r>
              <a:rPr lang="en-US" altLang="zh-TW" dirty="0"/>
              <a:t>12</a:t>
            </a:r>
            <a:r>
              <a:rPr lang="zh-TW" altLang="en-US" dirty="0"/>
              <a:t>屆 </a:t>
            </a:r>
            <a:r>
              <a:rPr lang="en-US" altLang="zh-CN" dirty="0" err="1"/>
              <a:t>iT</a:t>
            </a:r>
            <a:r>
              <a:rPr lang="zh-TW" altLang="en-US" dirty="0"/>
              <a:t>邦幫忙 鐵人賽</a:t>
            </a:r>
          </a:p>
        </p:txBody>
      </p:sp>
      <p:sp>
        <p:nvSpPr>
          <p:cNvPr id="13" name="文本占位符 3">
            <a:extLst>
              <a:ext uri="{FF2B5EF4-FFF2-40B4-BE49-F238E27FC236}">
                <a16:creationId xmlns:a16="http://schemas.microsoft.com/office/drawing/2014/main" id="{D3852F45-A346-7E41-9A25-F8DA0D65E93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87100" y="2140535"/>
            <a:ext cx="3501918" cy="1006429"/>
          </a:xfrm>
        </p:spPr>
        <p:txBody>
          <a:bodyPr/>
          <a:lstStyle/>
          <a:p>
            <a:pPr lvl="0"/>
            <a:r>
              <a:rPr lang="en-US" altLang="zh-CN" sz="6600" kern="0" dirty="0"/>
              <a:t>Part 1</a:t>
            </a:r>
            <a:endParaRPr lang="zh-CN" altLang="en-US" sz="6600" kern="0" dirty="0"/>
          </a:p>
        </p:txBody>
      </p:sp>
      <p:sp>
        <p:nvSpPr>
          <p:cNvPr id="14" name="文本占位符 4">
            <a:extLst>
              <a:ext uri="{FF2B5EF4-FFF2-40B4-BE49-F238E27FC236}">
                <a16:creationId xmlns:a16="http://schemas.microsoft.com/office/drawing/2014/main" id="{03617857-825B-284B-8A39-F628E48CC0C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280328" y="3276408"/>
            <a:ext cx="5537200" cy="1217769"/>
          </a:xfrm>
        </p:spPr>
        <p:txBody>
          <a:bodyPr/>
          <a:lstStyle/>
          <a:p>
            <a:r>
              <a:rPr lang="en-US" altLang="zh-CN" sz="4000" dirty="0"/>
              <a:t>KNN </a:t>
            </a:r>
            <a:r>
              <a:rPr lang="en-US" altLang="zh-CN" sz="3200" dirty="0"/>
              <a:t>(</a:t>
            </a:r>
            <a:r>
              <a:rPr lang="zh-CN" altLang="en-US" sz="3200" dirty="0"/>
              <a:t>分類器</a:t>
            </a:r>
            <a:r>
              <a:rPr lang="en-US" altLang="zh-CN" sz="3200"/>
              <a:t>)</a:t>
            </a:r>
          </a:p>
          <a:p>
            <a:r>
              <a:rPr lang="zh-CN" altLang="en-US" sz="3200" kern="0"/>
              <a:t>觀念</a:t>
            </a:r>
            <a:r>
              <a:rPr lang="zh-CN" altLang="en-US" sz="3200" kern="0" dirty="0"/>
              <a:t>講解</a:t>
            </a:r>
          </a:p>
        </p:txBody>
      </p:sp>
    </p:spTree>
    <p:extLst>
      <p:ext uri="{BB962C8B-B14F-4D97-AF65-F5344CB8AC3E}">
        <p14:creationId xmlns:p14="http://schemas.microsoft.com/office/powerpoint/2010/main" val="2165901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A59F2B1-9B22-314E-AD02-52FEEE42C33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73085" y="250634"/>
            <a:ext cx="10952615" cy="594009"/>
          </a:xfrm>
        </p:spPr>
        <p:txBody>
          <a:bodyPr/>
          <a:lstStyle/>
          <a:p>
            <a:r>
              <a:rPr lang="en-US" altLang="zh-TW" dirty="0"/>
              <a:t>K-</a:t>
            </a:r>
            <a:r>
              <a:rPr lang="zh-TW" altLang="en-US" dirty="0"/>
              <a:t>近鄰演算法</a:t>
            </a:r>
            <a:r>
              <a:rPr lang="en-US" altLang="zh-TW" dirty="0"/>
              <a:t> (KNN)</a:t>
            </a:r>
            <a:endParaRPr lang="zh-CN" altLang="en-US" dirty="0"/>
          </a:p>
        </p:txBody>
      </p:sp>
      <p:sp>
        <p:nvSpPr>
          <p:cNvPr id="3" name="Triangle 2">
            <a:extLst>
              <a:ext uri="{FF2B5EF4-FFF2-40B4-BE49-F238E27FC236}">
                <a16:creationId xmlns:a16="http://schemas.microsoft.com/office/drawing/2014/main" id="{34586875-3999-0E46-8491-5366FA3E5011}"/>
              </a:ext>
            </a:extLst>
          </p:cNvPr>
          <p:cNvSpPr/>
          <p:nvPr/>
        </p:nvSpPr>
        <p:spPr>
          <a:xfrm>
            <a:off x="9414933" y="2312106"/>
            <a:ext cx="237067" cy="191911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Triangle 34">
            <a:extLst>
              <a:ext uri="{FF2B5EF4-FFF2-40B4-BE49-F238E27FC236}">
                <a16:creationId xmlns:a16="http://schemas.microsoft.com/office/drawing/2014/main" id="{AA6E1145-93B2-7941-A29A-4654A53A6ED6}"/>
              </a:ext>
            </a:extLst>
          </p:cNvPr>
          <p:cNvSpPr/>
          <p:nvPr/>
        </p:nvSpPr>
        <p:spPr>
          <a:xfrm>
            <a:off x="8576732" y="2321562"/>
            <a:ext cx="237067" cy="191911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Triangle 35">
            <a:extLst>
              <a:ext uri="{FF2B5EF4-FFF2-40B4-BE49-F238E27FC236}">
                <a16:creationId xmlns:a16="http://schemas.microsoft.com/office/drawing/2014/main" id="{127E4B82-1FF0-F344-AE42-0FE33FA0EF04}"/>
              </a:ext>
            </a:extLst>
          </p:cNvPr>
          <p:cNvSpPr/>
          <p:nvPr/>
        </p:nvSpPr>
        <p:spPr>
          <a:xfrm>
            <a:off x="10134600" y="2580922"/>
            <a:ext cx="237067" cy="191911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Triangle 36">
            <a:extLst>
              <a:ext uri="{FF2B5EF4-FFF2-40B4-BE49-F238E27FC236}">
                <a16:creationId xmlns:a16="http://schemas.microsoft.com/office/drawing/2014/main" id="{FC18C422-625A-C347-B2BB-AF1E279B07BA}"/>
              </a:ext>
            </a:extLst>
          </p:cNvPr>
          <p:cNvSpPr/>
          <p:nvPr/>
        </p:nvSpPr>
        <p:spPr>
          <a:xfrm>
            <a:off x="9296399" y="3429000"/>
            <a:ext cx="237067" cy="191911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Triangle 37">
            <a:extLst>
              <a:ext uri="{FF2B5EF4-FFF2-40B4-BE49-F238E27FC236}">
                <a16:creationId xmlns:a16="http://schemas.microsoft.com/office/drawing/2014/main" id="{062B7B67-8633-894B-92CB-8E79803083A3}"/>
              </a:ext>
            </a:extLst>
          </p:cNvPr>
          <p:cNvSpPr/>
          <p:nvPr/>
        </p:nvSpPr>
        <p:spPr>
          <a:xfrm>
            <a:off x="9080598" y="3782683"/>
            <a:ext cx="237067" cy="191911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61EDCDF-B375-1B4A-9D6B-02358D6CD062}"/>
              </a:ext>
            </a:extLst>
          </p:cNvPr>
          <p:cNvSpPr>
            <a:spLocks/>
          </p:cNvSpPr>
          <p:nvPr/>
        </p:nvSpPr>
        <p:spPr>
          <a:xfrm>
            <a:off x="7577667" y="2580922"/>
            <a:ext cx="180000" cy="180000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9CF549F5-A255-7C49-8469-4A47932A6A23}"/>
              </a:ext>
            </a:extLst>
          </p:cNvPr>
          <p:cNvSpPr>
            <a:spLocks/>
          </p:cNvSpPr>
          <p:nvPr/>
        </p:nvSpPr>
        <p:spPr>
          <a:xfrm>
            <a:off x="7577667" y="3284277"/>
            <a:ext cx="180000" cy="180000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C62640A-FCB4-944D-970F-9BF974C1C450}"/>
              </a:ext>
            </a:extLst>
          </p:cNvPr>
          <p:cNvSpPr>
            <a:spLocks/>
          </p:cNvSpPr>
          <p:nvPr/>
        </p:nvSpPr>
        <p:spPr>
          <a:xfrm>
            <a:off x="7577667" y="3697421"/>
            <a:ext cx="180000" cy="180000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2097BAF6-4580-AF40-BDF6-1C4636AC3AAA}"/>
              </a:ext>
            </a:extLst>
          </p:cNvPr>
          <p:cNvSpPr>
            <a:spLocks/>
          </p:cNvSpPr>
          <p:nvPr/>
        </p:nvSpPr>
        <p:spPr>
          <a:xfrm>
            <a:off x="7996767" y="3309509"/>
            <a:ext cx="180000" cy="180000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86D5F93-F6EF-8C45-B4C3-CED8CBA698C8}"/>
              </a:ext>
            </a:extLst>
          </p:cNvPr>
          <p:cNvSpPr>
            <a:spLocks/>
          </p:cNvSpPr>
          <p:nvPr/>
        </p:nvSpPr>
        <p:spPr>
          <a:xfrm>
            <a:off x="9059332" y="2826420"/>
            <a:ext cx="180000" cy="180000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1F1B7569-803C-2A4F-91EF-AAD58793FED9}"/>
              </a:ext>
            </a:extLst>
          </p:cNvPr>
          <p:cNvSpPr>
            <a:spLocks/>
          </p:cNvSpPr>
          <p:nvPr/>
        </p:nvSpPr>
        <p:spPr>
          <a:xfrm>
            <a:off x="8472310" y="3689661"/>
            <a:ext cx="180000" cy="180000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7C3625A3-948F-A445-8C59-7F6033ED636D}"/>
              </a:ext>
            </a:extLst>
          </p:cNvPr>
          <p:cNvSpPr/>
          <p:nvPr/>
        </p:nvSpPr>
        <p:spPr>
          <a:xfrm>
            <a:off x="7890468" y="2553759"/>
            <a:ext cx="2340000" cy="2340000"/>
          </a:xfrm>
          <a:prstGeom prst="ellipse">
            <a:avLst/>
          </a:prstGeom>
          <a:noFill/>
          <a:ln>
            <a:solidFill>
              <a:schemeClr val="accent1">
                <a:lumMod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16C5556E-609A-D048-BA5C-3AB216B646BD}"/>
              </a:ext>
            </a:extLst>
          </p:cNvPr>
          <p:cNvSpPr>
            <a:spLocks noChangeAspect="1"/>
          </p:cNvSpPr>
          <p:nvPr/>
        </p:nvSpPr>
        <p:spPr>
          <a:xfrm>
            <a:off x="8411678" y="3091530"/>
            <a:ext cx="1260000" cy="1260000"/>
          </a:xfrm>
          <a:prstGeom prst="ellipse">
            <a:avLst/>
          </a:prstGeom>
          <a:noFill/>
          <a:ln>
            <a:solidFill>
              <a:schemeClr val="accent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E8A423D6-C1EB-084C-A935-2EF3772AB219}"/>
              </a:ext>
            </a:extLst>
          </p:cNvPr>
          <p:cNvSpPr/>
          <p:nvPr/>
        </p:nvSpPr>
        <p:spPr>
          <a:xfrm>
            <a:off x="354800" y="1011062"/>
            <a:ext cx="6987956" cy="28216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KNN</a:t>
            </a: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屬於機器學習中的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Supervised learning</a:t>
            </a: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其中一種算法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PingFang TC" panose="020B0400000000000000" pitchFamily="34" charset="-120"/>
              <a:ea typeface="PingFang TC" panose="020B0400000000000000" pitchFamily="34" charset="-12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KNN </a:t>
            </a: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的全名 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K Nearest Neighbor ，</a:t>
            </a: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顧名思義就是 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k </a:t>
            </a: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個最接近你的「鄰居」</a:t>
            </a:r>
            <a:endParaRPr lang="en-US" altLang="zh-TW" sz="2000" dirty="0">
              <a:solidFill>
                <a:schemeClr val="tx1">
                  <a:lumMod val="75000"/>
                  <a:lumOff val="25000"/>
                </a:schemeClr>
              </a:solidFill>
              <a:latin typeface="PingFang TC" panose="020B0400000000000000" pitchFamily="34" charset="-120"/>
              <a:ea typeface="PingFang TC" panose="020B0400000000000000" pitchFamily="34" charset="-12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分類的標準是由鄰居「多數表決」決定的</a:t>
            </a:r>
            <a:endParaRPr lang="en-US" altLang="zh-TW" sz="2000" dirty="0">
              <a:solidFill>
                <a:schemeClr val="tx1">
                  <a:lumMod val="75000"/>
                  <a:lumOff val="25000"/>
                </a:schemeClr>
              </a:solidFill>
              <a:latin typeface="PingFang TC" panose="020B0400000000000000" pitchFamily="34" charset="-120"/>
              <a:ea typeface="PingFang TC" panose="020B0400000000000000" pitchFamily="34" charset="-12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KNN</a:t>
            </a: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可以用作</a:t>
            </a:r>
            <a:r>
              <a:rPr lang="zh-TW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分類</a:t>
            </a: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或</a:t>
            </a:r>
            <a:r>
              <a:rPr lang="zh-TW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迴歸</a:t>
            </a:r>
            <a:endParaRPr lang="en-US" altLang="zh-TW" sz="2000" b="1" dirty="0">
              <a:solidFill>
                <a:schemeClr val="tx1">
                  <a:lumMod val="75000"/>
                  <a:lumOff val="25000"/>
                </a:schemeClr>
              </a:solidFill>
              <a:latin typeface="PingFang TC" panose="020B0400000000000000" pitchFamily="34" charset="-120"/>
              <a:ea typeface="PingFang TC" panose="020B0400000000000000" pitchFamily="34" charset="-12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TW" sz="2000" dirty="0">
              <a:solidFill>
                <a:schemeClr val="tx1">
                  <a:lumMod val="75000"/>
                  <a:lumOff val="25000"/>
                </a:schemeClr>
              </a:solidFill>
              <a:latin typeface="PingFang TC" panose="020B0400000000000000" pitchFamily="34" charset="-120"/>
              <a:ea typeface="PingFang TC" panose="020B0400000000000000" pitchFamily="34" charset="-120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DA81F655-0D71-B84F-8C90-8938459421DF}"/>
              </a:ext>
            </a:extLst>
          </p:cNvPr>
          <p:cNvSpPr/>
          <p:nvPr/>
        </p:nvSpPr>
        <p:spPr>
          <a:xfrm>
            <a:off x="8939399" y="3607818"/>
            <a:ext cx="216000" cy="21600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EAEC0607-F867-6D44-AB03-F2E5745E0F55}"/>
              </a:ext>
            </a:extLst>
          </p:cNvPr>
          <p:cNvSpPr/>
          <p:nvPr/>
        </p:nvSpPr>
        <p:spPr>
          <a:xfrm>
            <a:off x="8503616" y="5315048"/>
            <a:ext cx="1222744" cy="353683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en-US" altLang="zh-TW" sz="1400" dirty="0"/>
              <a:t>KNN</a:t>
            </a:r>
            <a:r>
              <a:rPr lang="zh-TW" altLang="en-US" sz="1400" dirty="0"/>
              <a:t> 分類器</a:t>
            </a:r>
            <a:endParaRPr lang="en-TW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24A5E532-F0AA-5E42-ADB9-E1D8FCD0D3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1604" y="3885370"/>
            <a:ext cx="2480487" cy="2145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319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BF794BE-7EB6-AC45-BDEB-F28195E5D0C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TW" dirty="0"/>
              <a:t>KNN 演算法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CF220E6-42EF-A44C-A6A4-8BD1FABA6D82}"/>
              </a:ext>
            </a:extLst>
          </p:cNvPr>
          <p:cNvSpPr/>
          <p:nvPr/>
        </p:nvSpPr>
        <p:spPr>
          <a:xfrm>
            <a:off x="350574" y="929977"/>
            <a:ext cx="9275296" cy="4990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2000" kern="0" dirty="0">
                <a:solidFill>
                  <a:srgbClr val="595959"/>
                </a:solidFill>
                <a:cs typeface="Arial"/>
                <a:sym typeface="Arial"/>
              </a:rPr>
              <a:t>KNN </a:t>
            </a:r>
            <a:r>
              <a:rPr lang="zh-TW" altLang="en-US" sz="2000" kern="0" dirty="0">
                <a:solidFill>
                  <a:srgbClr val="595959"/>
                </a:solidFill>
                <a:cs typeface="Arial"/>
                <a:sym typeface="Arial"/>
              </a:rPr>
              <a:t>演算法利用</a:t>
            </a:r>
            <a:r>
              <a:rPr lang="en-US" altLang="zh-TW" sz="2000" kern="0" dirty="0">
                <a:solidFill>
                  <a:srgbClr val="595959"/>
                </a:solidFill>
                <a:cs typeface="Arial"/>
                <a:sym typeface="Arial"/>
              </a:rPr>
              <a:t> k </a:t>
            </a:r>
            <a:r>
              <a:rPr lang="zh-TW" altLang="en-US" sz="2000" kern="0" dirty="0">
                <a:solidFill>
                  <a:srgbClr val="595959"/>
                </a:solidFill>
                <a:cs typeface="Arial"/>
                <a:sym typeface="Arial"/>
              </a:rPr>
              <a:t>個最近的鄰居，採多數決標準。來判定新的資料是在哪一群。</a:t>
            </a:r>
            <a:endParaRPr lang="zh-TW" altLang="en-US" sz="2000" kern="0" dirty="0">
              <a:solidFill>
                <a:srgbClr val="595959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5EB0FDA-0D35-F448-A90E-5D9B7EFF4E74}"/>
              </a:ext>
            </a:extLst>
          </p:cNvPr>
          <p:cNvSpPr/>
          <p:nvPr/>
        </p:nvSpPr>
        <p:spPr>
          <a:xfrm>
            <a:off x="350574" y="1536171"/>
            <a:ext cx="10836539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TW" altLang="en-US" sz="1600" dirty="0">
                <a:solidFill>
                  <a:srgbClr val="2020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決定 </a:t>
            </a:r>
            <a:r>
              <a:rPr lang="en-US" altLang="zh-TW" sz="1600" dirty="0">
                <a:solidFill>
                  <a:srgbClr val="2020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 </a:t>
            </a:r>
            <a:r>
              <a:rPr lang="zh-TW" altLang="en-US" sz="1600" dirty="0">
                <a:solidFill>
                  <a:srgbClr val="2020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值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TW" altLang="en-US" sz="1600" dirty="0">
                <a:solidFill>
                  <a:srgbClr val="2020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求每個鄰居（現有資料）跟自己（新資料）之間的距離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TW" altLang="en-US" sz="1600" dirty="0">
                <a:solidFill>
                  <a:srgbClr val="2020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找出跟自己最近的 </a:t>
            </a:r>
            <a:r>
              <a:rPr lang="en-US" altLang="zh-TW" sz="1600" dirty="0">
                <a:solidFill>
                  <a:srgbClr val="2020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 </a:t>
            </a:r>
            <a:r>
              <a:rPr lang="zh-TW" altLang="en-US" sz="1600" dirty="0">
                <a:solidFill>
                  <a:srgbClr val="2020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個鄰居，查看哪一組鄰居數量最多，就加入哪一組</a:t>
            </a:r>
            <a:endParaRPr lang="en-US" altLang="zh-TW" sz="1600" u="wavy" kern="1400" dirty="0">
              <a:solidFill>
                <a:srgbClr val="202020"/>
              </a:solidFill>
              <a:uFill>
                <a:solidFill>
                  <a:schemeClr val="accent1">
                    <a:lumMod val="50000"/>
                  </a:schemeClr>
                </a:solidFill>
              </a:u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250000"/>
              </a:lnSpc>
            </a:pPr>
            <a:r>
              <a:rPr lang="zh-TW" altLang="en-US" sz="1600" u="wavy" kern="1400" dirty="0">
                <a:uFill>
                  <a:solidFill>
                    <a:schemeClr val="accent1">
                      <a:lumMod val="50000"/>
                    </a:schemeClr>
                  </a:solidFill>
                </a:uFill>
              </a:rPr>
              <a:t>如果還是沒辦法決定在哪一組，回到</a:t>
            </a:r>
            <a:r>
              <a:rPr lang="zh-TW" altLang="en-US" sz="1600" b="1" u="wavy" kern="1400" dirty="0">
                <a:uFill>
                  <a:solidFill>
                    <a:schemeClr val="accent1">
                      <a:lumMod val="50000"/>
                    </a:schemeClr>
                  </a:solidFill>
                </a:uFill>
              </a:rPr>
              <a:t>第一步</a:t>
            </a:r>
            <a:r>
              <a:rPr lang="zh-TW" altLang="en-US" sz="1600" u="wavy" kern="1400" dirty="0">
                <a:uFill>
                  <a:solidFill>
                    <a:schemeClr val="accent1">
                      <a:lumMod val="50000"/>
                    </a:schemeClr>
                  </a:solidFill>
                </a:uFill>
              </a:rPr>
              <a:t>調整 </a:t>
            </a:r>
            <a:r>
              <a:rPr lang="en-US" altLang="zh-TW" sz="1600" u="wavy" kern="1400" dirty="0">
                <a:uFill>
                  <a:solidFill>
                    <a:schemeClr val="accent1">
                      <a:lumMod val="50000"/>
                    </a:schemeClr>
                  </a:solidFill>
                </a:uFill>
              </a:rPr>
              <a:t>k </a:t>
            </a:r>
            <a:r>
              <a:rPr lang="zh-TW" altLang="en-US" sz="1600" u="wavy" kern="1400" dirty="0">
                <a:uFill>
                  <a:solidFill>
                    <a:schemeClr val="accent1">
                      <a:lumMod val="50000"/>
                    </a:schemeClr>
                  </a:solidFill>
                </a:uFill>
              </a:rPr>
              <a:t>值，再繼續</a:t>
            </a:r>
          </a:p>
          <a:p>
            <a:pPr>
              <a:lnSpc>
                <a:spcPct val="150000"/>
              </a:lnSpc>
            </a:pPr>
            <a:endParaRPr lang="zh-TW" altLang="en-US" sz="1600" u="wavy" kern="1400" dirty="0">
              <a:uFill>
                <a:solidFill>
                  <a:schemeClr val="accent1">
                    <a:lumMod val="50000"/>
                  </a:schemeClr>
                </a:solidFill>
              </a:uFill>
            </a:endParaRPr>
          </a:p>
          <a:p>
            <a:pPr>
              <a:lnSpc>
                <a:spcPct val="150000"/>
              </a:lnSpc>
            </a:pPr>
            <a:endParaRPr lang="zh-TW" altLang="en-US" sz="1600" dirty="0"/>
          </a:p>
          <a:p>
            <a:pPr marL="342900" indent="-342900">
              <a:buFont typeface="+mj-lt"/>
              <a:buAutoNum type="arabicPeriod"/>
            </a:pPr>
            <a:endParaRPr lang="en-US" altLang="zh-TW" sz="1600" dirty="0">
              <a:solidFill>
                <a:srgbClr val="20202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endParaRPr lang="zh-TW" altLang="en-US" sz="1600" b="0" i="0" dirty="0">
              <a:solidFill>
                <a:srgbClr val="202020"/>
              </a:solidFill>
              <a:effectLst/>
              <a:latin typeface="Times New Roman" panose="02020603050405020304" pitchFamily="18" charset="0"/>
            </a:endParaRPr>
          </a:p>
        </p:txBody>
      </p:sp>
      <p:pic>
        <p:nvPicPr>
          <p:cNvPr id="2050" name="Picture 2" descr="MNIST analysis using KNN | ImportQ">
            <a:extLst>
              <a:ext uri="{FF2B5EF4-FFF2-40B4-BE49-F238E27FC236}">
                <a16:creationId xmlns:a16="http://schemas.microsoft.com/office/drawing/2014/main" id="{0706D833-5B31-514D-B882-5970C3BB6A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45" t="5100" b="4302"/>
          <a:stretch/>
        </p:blipFill>
        <p:spPr bwMode="auto">
          <a:xfrm>
            <a:off x="3799318" y="3513589"/>
            <a:ext cx="3702895" cy="2705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97894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04ED6B5-E985-A84C-B384-14B3BB4A799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TW" dirty="0"/>
              <a:t>為什麼要正規化?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FE7EEFD-9B0C-AB40-8EDE-432C78A7CAD8}"/>
              </a:ext>
            </a:extLst>
          </p:cNvPr>
          <p:cNvSpPr/>
          <p:nvPr/>
        </p:nvSpPr>
        <p:spPr>
          <a:xfrm>
            <a:off x="637469" y="1139087"/>
            <a:ext cx="491512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TW" sz="2000" kern="0" dirty="0">
                <a:solidFill>
                  <a:srgbClr val="595959"/>
                </a:solidFill>
                <a:cs typeface="Arial"/>
              </a:rPr>
              <a:t>我們可以透過資料正規化讓模型更</a:t>
            </a:r>
            <a:r>
              <a:rPr lang="en-US" sz="2000" kern="0" dirty="0">
                <a:solidFill>
                  <a:srgbClr val="595959"/>
                </a:solidFill>
                <a:cs typeface="Arial"/>
              </a:rPr>
              <a:t> Robust</a:t>
            </a:r>
            <a:endParaRPr lang="en-TW" sz="2000" kern="0" dirty="0">
              <a:solidFill>
                <a:srgbClr val="595959"/>
              </a:solidFill>
              <a:cs typeface="Arial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3BD17C5-A980-9E42-AA33-77744DE3953E}"/>
              </a:ext>
            </a:extLst>
          </p:cNvPr>
          <p:cNvCxnSpPr/>
          <p:nvPr/>
        </p:nvCxnSpPr>
        <p:spPr>
          <a:xfrm flipV="1">
            <a:off x="1035764" y="2475607"/>
            <a:ext cx="0" cy="21781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090F3A3-5BD8-1F49-88D2-37A9A2C65FA8}"/>
              </a:ext>
            </a:extLst>
          </p:cNvPr>
          <p:cNvCxnSpPr>
            <a:cxnSpLocks/>
          </p:cNvCxnSpPr>
          <p:nvPr/>
        </p:nvCxnSpPr>
        <p:spPr>
          <a:xfrm>
            <a:off x="1025490" y="4652017"/>
            <a:ext cx="3801438" cy="171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CF261D20-BCEC-0740-9605-336F3DE06818}"/>
              </a:ext>
            </a:extLst>
          </p:cNvPr>
          <p:cNvSpPr/>
          <p:nvPr/>
        </p:nvSpPr>
        <p:spPr>
          <a:xfrm>
            <a:off x="4899186" y="4452268"/>
            <a:ext cx="304892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DC55ED1-9250-E141-A1A3-CA39F39518B3}"/>
              </a:ext>
            </a:extLst>
          </p:cNvPr>
          <p:cNvSpPr/>
          <p:nvPr/>
        </p:nvSpPr>
        <p:spPr>
          <a:xfrm>
            <a:off x="891333" y="1974035"/>
            <a:ext cx="288862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y</a:t>
            </a:r>
            <a:endPara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9F5512B-DEFE-2047-BFF7-02F83FE3A011}"/>
              </a:ext>
            </a:extLst>
          </p:cNvPr>
          <p:cNvSpPr/>
          <p:nvPr/>
        </p:nvSpPr>
        <p:spPr>
          <a:xfrm>
            <a:off x="3388214" y="3949153"/>
            <a:ext cx="108000" cy="10800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5DA2F36-174F-024F-8BD4-0DFAB115EDE4}"/>
              </a:ext>
            </a:extLst>
          </p:cNvPr>
          <p:cNvSpPr/>
          <p:nvPr/>
        </p:nvSpPr>
        <p:spPr>
          <a:xfrm>
            <a:off x="3470172" y="3332930"/>
            <a:ext cx="108000" cy="10800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3BC8F32-AB9A-2C49-BB98-41A3EB60B900}"/>
              </a:ext>
            </a:extLst>
          </p:cNvPr>
          <p:cNvSpPr/>
          <p:nvPr/>
        </p:nvSpPr>
        <p:spPr>
          <a:xfrm>
            <a:off x="3567373" y="2976997"/>
            <a:ext cx="108000" cy="10800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5CA039B-F83B-DB40-9ECD-69B98D341329}"/>
              </a:ext>
            </a:extLst>
          </p:cNvPr>
          <p:cNvSpPr/>
          <p:nvPr/>
        </p:nvSpPr>
        <p:spPr>
          <a:xfrm>
            <a:off x="3656298" y="3998265"/>
            <a:ext cx="108000" cy="10800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6CBFA7E1-B258-774B-BB5C-47F8D41B283B}"/>
              </a:ext>
            </a:extLst>
          </p:cNvPr>
          <p:cNvSpPr/>
          <p:nvPr/>
        </p:nvSpPr>
        <p:spPr>
          <a:xfrm>
            <a:off x="3863028" y="2660274"/>
            <a:ext cx="108000" cy="10800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FF5D4DD4-F9FB-BA44-9139-667EF773E8FC}"/>
              </a:ext>
            </a:extLst>
          </p:cNvPr>
          <p:cNvSpPr/>
          <p:nvPr/>
        </p:nvSpPr>
        <p:spPr>
          <a:xfrm>
            <a:off x="4304384" y="3131176"/>
            <a:ext cx="108000" cy="10800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69BA517-1797-C64E-B3AE-9DCBD5EB9430}"/>
              </a:ext>
            </a:extLst>
          </p:cNvPr>
          <p:cNvSpPr/>
          <p:nvPr/>
        </p:nvSpPr>
        <p:spPr>
          <a:xfrm>
            <a:off x="3184017" y="3600095"/>
            <a:ext cx="108000" cy="10800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AC6A4C6-1FDE-6145-8048-A7ABF143261A}"/>
              </a:ext>
            </a:extLst>
          </p:cNvPr>
          <p:cNvSpPr/>
          <p:nvPr/>
        </p:nvSpPr>
        <p:spPr>
          <a:xfrm>
            <a:off x="4049384" y="3527570"/>
            <a:ext cx="108000" cy="10800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ACE12E76-99E9-254D-9BC9-571098DF4C3C}"/>
              </a:ext>
            </a:extLst>
          </p:cNvPr>
          <p:cNvSpPr/>
          <p:nvPr/>
        </p:nvSpPr>
        <p:spPr>
          <a:xfrm>
            <a:off x="1355607" y="3831463"/>
            <a:ext cx="108000" cy="108000"/>
          </a:xfrm>
          <a:prstGeom prst="ellipse">
            <a:avLst/>
          </a:prstGeom>
          <a:solidFill>
            <a:srgbClr val="F23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73A1C"/>
              </a:solidFill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F7DA45F6-9799-FB4D-82D2-E0F99BE833ED}"/>
              </a:ext>
            </a:extLst>
          </p:cNvPr>
          <p:cNvSpPr/>
          <p:nvPr/>
        </p:nvSpPr>
        <p:spPr>
          <a:xfrm>
            <a:off x="1367735" y="3391202"/>
            <a:ext cx="108000" cy="108000"/>
          </a:xfrm>
          <a:prstGeom prst="ellipse">
            <a:avLst/>
          </a:prstGeom>
          <a:solidFill>
            <a:srgbClr val="F23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73A1C"/>
              </a:solidFill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7F438FC1-E443-0F40-AE38-D7BE0CD67BA6}"/>
              </a:ext>
            </a:extLst>
          </p:cNvPr>
          <p:cNvSpPr/>
          <p:nvPr/>
        </p:nvSpPr>
        <p:spPr>
          <a:xfrm>
            <a:off x="1484656" y="4344268"/>
            <a:ext cx="108000" cy="108000"/>
          </a:xfrm>
          <a:prstGeom prst="ellipse">
            <a:avLst/>
          </a:prstGeom>
          <a:solidFill>
            <a:srgbClr val="F23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73A1C"/>
              </a:solidFill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9EE49A2A-CF25-8741-9171-EAA98F10BD5A}"/>
              </a:ext>
            </a:extLst>
          </p:cNvPr>
          <p:cNvSpPr/>
          <p:nvPr/>
        </p:nvSpPr>
        <p:spPr>
          <a:xfrm>
            <a:off x="2055823" y="3709372"/>
            <a:ext cx="108000" cy="108000"/>
          </a:xfrm>
          <a:prstGeom prst="ellipse">
            <a:avLst/>
          </a:prstGeom>
          <a:solidFill>
            <a:srgbClr val="F23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73A1C"/>
              </a:solidFill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26CF2664-8CA3-0C42-8620-7DA1F987926A}"/>
              </a:ext>
            </a:extLst>
          </p:cNvPr>
          <p:cNvSpPr/>
          <p:nvPr/>
        </p:nvSpPr>
        <p:spPr>
          <a:xfrm>
            <a:off x="2204372" y="4045648"/>
            <a:ext cx="108000" cy="108000"/>
          </a:xfrm>
          <a:prstGeom prst="ellipse">
            <a:avLst/>
          </a:prstGeom>
          <a:solidFill>
            <a:srgbClr val="F23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73A1C"/>
              </a:solidFill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E5132B0D-C8B6-2948-AA28-A339436FC79D}"/>
              </a:ext>
            </a:extLst>
          </p:cNvPr>
          <p:cNvSpPr/>
          <p:nvPr/>
        </p:nvSpPr>
        <p:spPr>
          <a:xfrm>
            <a:off x="2464470" y="3121330"/>
            <a:ext cx="108000" cy="108000"/>
          </a:xfrm>
          <a:prstGeom prst="ellipse">
            <a:avLst/>
          </a:prstGeom>
          <a:solidFill>
            <a:srgbClr val="F23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73A1C"/>
              </a:solidFill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770C7B82-65D4-1C47-9EAE-1C569DE6A43A}"/>
              </a:ext>
            </a:extLst>
          </p:cNvPr>
          <p:cNvSpPr/>
          <p:nvPr/>
        </p:nvSpPr>
        <p:spPr>
          <a:xfrm>
            <a:off x="1981431" y="4236268"/>
            <a:ext cx="108000" cy="108000"/>
          </a:xfrm>
          <a:prstGeom prst="ellipse">
            <a:avLst/>
          </a:prstGeom>
          <a:solidFill>
            <a:srgbClr val="F23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73A1C"/>
              </a:solidFill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27BB65F4-3FC3-1D44-8961-0DC59AA0A2EC}"/>
              </a:ext>
            </a:extLst>
          </p:cNvPr>
          <p:cNvSpPr/>
          <p:nvPr/>
        </p:nvSpPr>
        <p:spPr>
          <a:xfrm>
            <a:off x="1705715" y="4158675"/>
            <a:ext cx="108000" cy="108000"/>
          </a:xfrm>
          <a:prstGeom prst="ellipse">
            <a:avLst/>
          </a:prstGeom>
          <a:solidFill>
            <a:srgbClr val="F23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73A1C"/>
              </a:solidFill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FEC84E0F-D5C8-6547-9B68-44E48EA8F0E1}"/>
              </a:ext>
            </a:extLst>
          </p:cNvPr>
          <p:cNvSpPr/>
          <p:nvPr/>
        </p:nvSpPr>
        <p:spPr>
          <a:xfrm>
            <a:off x="2055823" y="3375988"/>
            <a:ext cx="108000" cy="108000"/>
          </a:xfrm>
          <a:prstGeom prst="ellipse">
            <a:avLst/>
          </a:prstGeom>
          <a:solidFill>
            <a:srgbClr val="F23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73A1C"/>
              </a:solidFill>
            </a:endParaRP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9A3FB79-0A29-6846-9B88-AC55E3426CF9}"/>
              </a:ext>
            </a:extLst>
          </p:cNvPr>
          <p:cNvCxnSpPr/>
          <p:nvPr/>
        </p:nvCxnSpPr>
        <p:spPr>
          <a:xfrm flipV="1">
            <a:off x="6330529" y="2475607"/>
            <a:ext cx="0" cy="21781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4EC0C479-F91A-0E49-937A-C32054B82C56}"/>
              </a:ext>
            </a:extLst>
          </p:cNvPr>
          <p:cNvCxnSpPr>
            <a:cxnSpLocks/>
          </p:cNvCxnSpPr>
          <p:nvPr/>
        </p:nvCxnSpPr>
        <p:spPr>
          <a:xfrm>
            <a:off x="6320255" y="4652017"/>
            <a:ext cx="3801438" cy="171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2C0BE813-A22D-2544-B720-FE80CF614A85}"/>
              </a:ext>
            </a:extLst>
          </p:cNvPr>
          <p:cNvSpPr/>
          <p:nvPr/>
        </p:nvSpPr>
        <p:spPr>
          <a:xfrm>
            <a:off x="10193692" y="4452268"/>
            <a:ext cx="304892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DD48313-A28B-3545-A228-A856F86E191C}"/>
              </a:ext>
            </a:extLst>
          </p:cNvPr>
          <p:cNvSpPr/>
          <p:nvPr/>
        </p:nvSpPr>
        <p:spPr>
          <a:xfrm>
            <a:off x="6175824" y="1976580"/>
            <a:ext cx="288862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y</a:t>
            </a:r>
            <a:endPara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61E08C7E-541E-1943-87B0-A6D4114F99F4}"/>
              </a:ext>
            </a:extLst>
          </p:cNvPr>
          <p:cNvSpPr/>
          <p:nvPr/>
        </p:nvSpPr>
        <p:spPr>
          <a:xfrm>
            <a:off x="9212512" y="3521634"/>
            <a:ext cx="108000" cy="10800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2AFC2DE5-B974-E349-BF88-723181D55F51}"/>
              </a:ext>
            </a:extLst>
          </p:cNvPr>
          <p:cNvSpPr/>
          <p:nvPr/>
        </p:nvSpPr>
        <p:spPr>
          <a:xfrm>
            <a:off x="9005293" y="3667816"/>
            <a:ext cx="108000" cy="10800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91618D5C-049B-1046-9C18-B5689A60305F}"/>
              </a:ext>
            </a:extLst>
          </p:cNvPr>
          <p:cNvSpPr/>
          <p:nvPr/>
        </p:nvSpPr>
        <p:spPr>
          <a:xfrm>
            <a:off x="8862138" y="3200284"/>
            <a:ext cx="108000" cy="10800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5DDA855B-10D5-C248-BC00-803A557B149C}"/>
              </a:ext>
            </a:extLst>
          </p:cNvPr>
          <p:cNvSpPr/>
          <p:nvPr/>
        </p:nvSpPr>
        <p:spPr>
          <a:xfrm>
            <a:off x="8868927" y="3488385"/>
            <a:ext cx="108000" cy="10800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F7744EB4-EF39-D24D-A8C2-D675CF8BB43E}"/>
              </a:ext>
            </a:extLst>
          </p:cNvPr>
          <p:cNvSpPr/>
          <p:nvPr/>
        </p:nvSpPr>
        <p:spPr>
          <a:xfrm>
            <a:off x="9157793" y="2883561"/>
            <a:ext cx="108000" cy="10800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3EE1F5AE-1574-8F4F-B621-2D70C7064AE3}"/>
              </a:ext>
            </a:extLst>
          </p:cNvPr>
          <p:cNvSpPr/>
          <p:nvPr/>
        </p:nvSpPr>
        <p:spPr>
          <a:xfrm>
            <a:off x="9336965" y="3185171"/>
            <a:ext cx="108000" cy="10800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A3391E88-7E87-5244-A330-79E8E3A9CDA7}"/>
              </a:ext>
            </a:extLst>
          </p:cNvPr>
          <p:cNvSpPr/>
          <p:nvPr/>
        </p:nvSpPr>
        <p:spPr>
          <a:xfrm>
            <a:off x="9049793" y="3239171"/>
            <a:ext cx="108000" cy="10800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A60B4516-DA99-424D-BC87-05F224065B85}"/>
              </a:ext>
            </a:extLst>
          </p:cNvPr>
          <p:cNvSpPr/>
          <p:nvPr/>
        </p:nvSpPr>
        <p:spPr>
          <a:xfrm>
            <a:off x="9260667" y="3794245"/>
            <a:ext cx="108000" cy="10800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17CBBBCC-B380-F448-AE71-4BC267C17E4F}"/>
              </a:ext>
            </a:extLst>
          </p:cNvPr>
          <p:cNvSpPr/>
          <p:nvPr/>
        </p:nvSpPr>
        <p:spPr>
          <a:xfrm>
            <a:off x="6725421" y="4097597"/>
            <a:ext cx="108000" cy="108000"/>
          </a:xfrm>
          <a:prstGeom prst="ellipse">
            <a:avLst/>
          </a:prstGeom>
          <a:solidFill>
            <a:srgbClr val="F23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73A1C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50E589A6-84B8-DE4F-9794-1D3B6A2210E6}"/>
              </a:ext>
            </a:extLst>
          </p:cNvPr>
          <p:cNvSpPr/>
          <p:nvPr/>
        </p:nvSpPr>
        <p:spPr>
          <a:xfrm>
            <a:off x="6943104" y="3959944"/>
            <a:ext cx="108000" cy="108000"/>
          </a:xfrm>
          <a:prstGeom prst="ellipse">
            <a:avLst/>
          </a:prstGeom>
          <a:solidFill>
            <a:srgbClr val="F23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73A1C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FB3F7CC7-ABE1-9645-95B0-2E35792DC380}"/>
              </a:ext>
            </a:extLst>
          </p:cNvPr>
          <p:cNvSpPr/>
          <p:nvPr/>
        </p:nvSpPr>
        <p:spPr>
          <a:xfrm>
            <a:off x="6779421" y="4344268"/>
            <a:ext cx="108000" cy="108000"/>
          </a:xfrm>
          <a:prstGeom prst="ellipse">
            <a:avLst/>
          </a:prstGeom>
          <a:solidFill>
            <a:srgbClr val="F23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73A1C"/>
              </a:solidFill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ECB434AA-4DA1-734C-9511-91035D688E5A}"/>
              </a:ext>
            </a:extLst>
          </p:cNvPr>
          <p:cNvSpPr/>
          <p:nvPr/>
        </p:nvSpPr>
        <p:spPr>
          <a:xfrm>
            <a:off x="7265936" y="3986944"/>
            <a:ext cx="108000" cy="108000"/>
          </a:xfrm>
          <a:prstGeom prst="ellipse">
            <a:avLst/>
          </a:prstGeom>
          <a:solidFill>
            <a:srgbClr val="F23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73A1C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E74EEDE9-C22D-7349-923E-87D50461D90E}"/>
              </a:ext>
            </a:extLst>
          </p:cNvPr>
          <p:cNvSpPr/>
          <p:nvPr/>
        </p:nvSpPr>
        <p:spPr>
          <a:xfrm>
            <a:off x="7499137" y="4045648"/>
            <a:ext cx="108000" cy="108000"/>
          </a:xfrm>
          <a:prstGeom prst="ellipse">
            <a:avLst/>
          </a:prstGeom>
          <a:solidFill>
            <a:srgbClr val="F23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73A1C"/>
              </a:solidFill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64D2607F-3ABA-0845-AAA8-84517F5D2AA8}"/>
              </a:ext>
            </a:extLst>
          </p:cNvPr>
          <p:cNvSpPr/>
          <p:nvPr/>
        </p:nvSpPr>
        <p:spPr>
          <a:xfrm>
            <a:off x="7080504" y="3855491"/>
            <a:ext cx="108000" cy="108000"/>
          </a:xfrm>
          <a:prstGeom prst="ellipse">
            <a:avLst/>
          </a:prstGeom>
          <a:solidFill>
            <a:srgbClr val="F23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73A1C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33AE9396-AD09-CD47-874C-53A1FDE78B63}"/>
              </a:ext>
            </a:extLst>
          </p:cNvPr>
          <p:cNvSpPr/>
          <p:nvPr/>
        </p:nvSpPr>
        <p:spPr>
          <a:xfrm>
            <a:off x="7276196" y="4236268"/>
            <a:ext cx="108000" cy="108000"/>
          </a:xfrm>
          <a:prstGeom prst="ellipse">
            <a:avLst/>
          </a:prstGeom>
          <a:solidFill>
            <a:srgbClr val="F23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73A1C"/>
              </a:solidFill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DD70155D-8BFA-4F43-8E6C-F436F6F4D45C}"/>
              </a:ext>
            </a:extLst>
          </p:cNvPr>
          <p:cNvSpPr/>
          <p:nvPr/>
        </p:nvSpPr>
        <p:spPr>
          <a:xfrm>
            <a:off x="7000480" y="4158675"/>
            <a:ext cx="108000" cy="108000"/>
          </a:xfrm>
          <a:prstGeom prst="ellipse">
            <a:avLst/>
          </a:prstGeom>
          <a:solidFill>
            <a:srgbClr val="F23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73A1C"/>
              </a:solidFill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9BA4E652-5A94-E04D-96F4-F2FA31079F86}"/>
              </a:ext>
            </a:extLst>
          </p:cNvPr>
          <p:cNvSpPr/>
          <p:nvPr/>
        </p:nvSpPr>
        <p:spPr>
          <a:xfrm>
            <a:off x="7366125" y="3813285"/>
            <a:ext cx="108000" cy="108000"/>
          </a:xfrm>
          <a:prstGeom prst="ellipse">
            <a:avLst/>
          </a:prstGeom>
          <a:solidFill>
            <a:srgbClr val="F23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73A1C"/>
              </a:solidFill>
            </a:endParaRP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7E5001B4-3FEE-0541-8DD9-069F990488E3}"/>
              </a:ext>
            </a:extLst>
          </p:cNvPr>
          <p:cNvCxnSpPr/>
          <p:nvPr/>
        </p:nvCxnSpPr>
        <p:spPr>
          <a:xfrm>
            <a:off x="854107" y="2750940"/>
            <a:ext cx="186980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B552D9AB-4D95-4540-9067-1AF6172F633B}"/>
              </a:ext>
            </a:extLst>
          </p:cNvPr>
          <p:cNvCxnSpPr/>
          <p:nvPr/>
        </p:nvCxnSpPr>
        <p:spPr>
          <a:xfrm>
            <a:off x="6143549" y="2764998"/>
            <a:ext cx="186980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Rectangle 84">
            <a:extLst>
              <a:ext uri="{FF2B5EF4-FFF2-40B4-BE49-F238E27FC236}">
                <a16:creationId xmlns:a16="http://schemas.microsoft.com/office/drawing/2014/main" id="{6CBA9E93-5607-1744-90AC-445CE8A8149A}"/>
              </a:ext>
            </a:extLst>
          </p:cNvPr>
          <p:cNvSpPr/>
          <p:nvPr/>
        </p:nvSpPr>
        <p:spPr>
          <a:xfrm>
            <a:off x="5891255" y="2624073"/>
            <a:ext cx="269626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  <a:endParaRPr lang="en-US" sz="1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D333C2C8-D252-AE4C-ABBB-38228A007AFB}"/>
              </a:ext>
            </a:extLst>
          </p:cNvPr>
          <p:cNvSpPr/>
          <p:nvPr/>
        </p:nvSpPr>
        <p:spPr>
          <a:xfrm>
            <a:off x="536865" y="2606562"/>
            <a:ext cx="354584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90</a:t>
            </a:r>
            <a:endParaRPr lang="en-US" sz="1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6E65B12A-3F59-1B43-A8E5-7DD924DD4799}"/>
              </a:ext>
            </a:extLst>
          </p:cNvPr>
          <p:cNvSpPr/>
          <p:nvPr/>
        </p:nvSpPr>
        <p:spPr>
          <a:xfrm>
            <a:off x="6008736" y="4513517"/>
            <a:ext cx="269626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</a:t>
            </a:r>
            <a:endParaRPr lang="en-US" sz="1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28CB48F8-284F-5649-AF18-1865E007941E}"/>
              </a:ext>
            </a:extLst>
          </p:cNvPr>
          <p:cNvSpPr/>
          <p:nvPr/>
        </p:nvSpPr>
        <p:spPr>
          <a:xfrm>
            <a:off x="719294" y="4448341"/>
            <a:ext cx="269626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</a:t>
            </a:r>
            <a:endParaRPr lang="en-US" sz="1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68347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3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9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8" grpId="0" animBg="1"/>
      <p:bldP spid="19" grpId="0" animBg="1"/>
      <p:bldP spid="21" grpId="0" animBg="1"/>
      <p:bldP spid="22" grpId="0" animBg="1"/>
      <p:bldP spid="24" grpId="0" animBg="1"/>
      <p:bldP spid="25" grpId="0" animBg="1"/>
      <p:bldP spid="26" grpId="0" animBg="1"/>
      <p:bldP spid="27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2" grpId="0"/>
      <p:bldP spid="43" grpId="0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85" grpId="0"/>
      <p:bldP spid="86" grpId="0"/>
      <p:bldP spid="87" grpId="0"/>
      <p:bldP spid="8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A7EE9C3-852F-1C41-9741-CE950D9C2AB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TW" altLang="en-US" dirty="0"/>
              <a:t>要多少個鄰居</a:t>
            </a:r>
            <a:r>
              <a:rPr lang="en-US" altLang="zh-TW" dirty="0"/>
              <a:t>(</a:t>
            </a:r>
            <a:r>
              <a:rPr lang="en-US" dirty="0"/>
              <a:t>k)</a:t>
            </a:r>
            <a:r>
              <a:rPr lang="zh-TW" altLang="en-US" dirty="0"/>
              <a:t>才夠呢？</a:t>
            </a:r>
            <a:endParaRPr lang="en-TW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99B476-E2C3-5540-8E13-C6DFB36664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8772" y="2294954"/>
            <a:ext cx="5017093" cy="348659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0490C62-4420-6C4D-B30B-DF429865C7BE}"/>
              </a:ext>
            </a:extLst>
          </p:cNvPr>
          <p:cNvSpPr/>
          <p:nvPr/>
        </p:nvSpPr>
        <p:spPr>
          <a:xfrm>
            <a:off x="451585" y="1111715"/>
            <a:ext cx="863925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kern="0" dirty="0">
                <a:solidFill>
                  <a:srgbClr val="595959"/>
                </a:solidFill>
                <a:cs typeface="Arial"/>
              </a:rPr>
              <a:t>要判斷那些是鄰居的話，首先要量化相似度，而歐幾里得距離 </a:t>
            </a:r>
            <a:r>
              <a:rPr lang="en-US" altLang="zh-TW" kern="0" dirty="0">
                <a:solidFill>
                  <a:srgbClr val="595959"/>
                </a:solidFill>
                <a:cs typeface="Arial"/>
              </a:rPr>
              <a:t>(Euclidean distance)</a:t>
            </a:r>
            <a:r>
              <a:rPr lang="zh-TW" altLang="en-US" kern="0" dirty="0">
                <a:solidFill>
                  <a:srgbClr val="595959"/>
                </a:solidFill>
                <a:cs typeface="Arial"/>
              </a:rPr>
              <a:t>是比較常用的方法來量度相似度：</a:t>
            </a:r>
            <a:endParaRPr lang="en-TW" kern="0" dirty="0">
              <a:solidFill>
                <a:srgbClr val="595959"/>
              </a:solidFill>
              <a:cs typeface="Arial"/>
            </a:endParaRPr>
          </a:p>
        </p:txBody>
      </p:sp>
      <p:pic>
        <p:nvPicPr>
          <p:cNvPr id="3074" name="Picture 2" descr="Euclidean distance - Hands-On Recommendation Systems with Python [Book]">
            <a:extLst>
              <a:ext uri="{FF2B5EF4-FFF2-40B4-BE49-F238E27FC236}">
                <a16:creationId xmlns:a16="http://schemas.microsoft.com/office/drawing/2014/main" id="{5B015D21-DA40-BC49-ACFE-28371B41A6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45" t="8336" r="8594" b="5273"/>
          <a:stretch/>
        </p:blipFill>
        <p:spPr bwMode="auto">
          <a:xfrm>
            <a:off x="992875" y="2118488"/>
            <a:ext cx="3706716" cy="2826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58F7B52-05D8-614D-B4DE-0E3E0F5474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135" y="4378160"/>
            <a:ext cx="4847708" cy="1729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708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>
          <a:xfrm>
            <a:off x="4434171" y="4468098"/>
            <a:ext cx="3501918" cy="1006429"/>
          </a:xfrm>
        </p:spPr>
        <p:txBody>
          <a:bodyPr/>
          <a:lstStyle/>
          <a:p>
            <a:pPr lvl="0"/>
            <a:r>
              <a:rPr lang="en-US" altLang="zh-CN" sz="6600" kern="0" dirty="0"/>
              <a:t>Part 2</a:t>
            </a:r>
            <a:endParaRPr lang="zh-CN" altLang="en-US" sz="6600" kern="0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>
          <a:xfrm>
            <a:off x="3327399" y="5603971"/>
            <a:ext cx="5537200" cy="1162369"/>
          </a:xfrm>
        </p:spPr>
        <p:txBody>
          <a:bodyPr/>
          <a:lstStyle/>
          <a:p>
            <a:r>
              <a:rPr lang="en-US" altLang="zh-CN" sz="3200" dirty="0"/>
              <a:t>KNN (</a:t>
            </a:r>
            <a:r>
              <a:rPr lang="zh-CN" altLang="en-US" sz="3200" dirty="0"/>
              <a:t>分類器</a:t>
            </a:r>
            <a:r>
              <a:rPr lang="en-US" altLang="zh-CN" sz="3200" dirty="0"/>
              <a:t>)</a:t>
            </a:r>
            <a:endParaRPr lang="en-US" altLang="zh-CN" sz="1800" dirty="0"/>
          </a:p>
          <a:p>
            <a:r>
              <a:rPr lang="zh-CN" altLang="en-US" sz="3600" dirty="0"/>
              <a:t>程式實作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EF5BA8-7DF1-B94F-839D-CDDA4B74CC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20" t="15460" r="5420" b="20151"/>
          <a:stretch/>
        </p:blipFill>
        <p:spPr>
          <a:xfrm>
            <a:off x="7435125" y="2730245"/>
            <a:ext cx="3594942" cy="93971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EB42976-A929-1C40-A620-51B3E0D5CCC5}"/>
              </a:ext>
            </a:extLst>
          </p:cNvPr>
          <p:cNvSpPr/>
          <p:nvPr/>
        </p:nvSpPr>
        <p:spPr>
          <a:xfrm>
            <a:off x="2125101" y="1682016"/>
            <a:ext cx="9135763" cy="14157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400">
              <a:defRPr/>
            </a:pPr>
            <a:r>
              <a:rPr lang="zh-TW" altLang="en-US" sz="5400" kern="0" spc="500" dirty="0">
                <a:solidFill>
                  <a:schemeClr val="accent3">
                    <a:lumMod val="25000"/>
                  </a:schemeClr>
                </a:solidFill>
                <a:latin typeface="Calibri"/>
                <a:cs typeface="Calibri"/>
                <a:sym typeface="Calibri"/>
              </a:rPr>
              <a:t>觀察不同</a:t>
            </a:r>
            <a:r>
              <a:rPr lang="en-US" altLang="zh-TW" sz="5400" kern="0" spc="500" dirty="0">
                <a:solidFill>
                  <a:schemeClr val="accent3">
                    <a:lumMod val="25000"/>
                  </a:schemeClr>
                </a:solidFill>
                <a:latin typeface="Calibri"/>
                <a:cs typeface="Calibri"/>
                <a:sym typeface="Calibri"/>
              </a:rPr>
              <a:t>K</a:t>
            </a:r>
            <a:r>
              <a:rPr lang="zh-TW" altLang="en-US" sz="5400" kern="0" spc="500" dirty="0">
                <a:solidFill>
                  <a:schemeClr val="accent3">
                    <a:lumMod val="25000"/>
                  </a:schemeClr>
                </a:solidFill>
                <a:latin typeface="Calibri"/>
                <a:cs typeface="Calibri"/>
                <a:sym typeface="Calibri"/>
              </a:rPr>
              <a:t>值分類結果為何</a:t>
            </a:r>
            <a:br>
              <a:rPr kumimoji="0" lang="en-US" altLang="zh-TW" sz="5400" b="0" i="0" u="none" strike="noStrike" kern="0" cap="none" spc="500" normalizeH="0" noProof="0" dirty="0">
                <a:ln>
                  <a:noFill/>
                </a:ln>
                <a:solidFill>
                  <a:schemeClr val="accent3">
                    <a:lumMod val="25000"/>
                  </a:schemeClr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</a:br>
            <a:r>
              <a:rPr kumimoji="0" lang="en-US" altLang="zh-TW" sz="3200" b="0" i="0" u="none" strike="noStrike" kern="0" cap="none" spc="100" normalizeH="0" noProof="0" dirty="0">
                <a:ln>
                  <a:noFill/>
                </a:ln>
                <a:solidFill>
                  <a:schemeClr val="accent3">
                    <a:lumMod val="25000"/>
                  </a:schemeClr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Example : </a:t>
            </a:r>
            <a:r>
              <a:rPr kumimoji="0" lang="zh-TW" altLang="en-US" sz="3200" b="0" i="0" u="none" strike="noStrike" kern="0" cap="none" spc="500" normalizeH="0" noProof="0" dirty="0">
                <a:ln>
                  <a:noFill/>
                </a:ln>
                <a:solidFill>
                  <a:schemeClr val="accent3">
                    <a:lumMod val="25000"/>
                  </a:schemeClr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鳶尾花朵 </a:t>
            </a:r>
            <a:endParaRPr kumimoji="0" lang="en-TW" sz="2400" b="0" i="0" u="none" strike="noStrike" kern="0" cap="none" spc="500" normalizeH="0" noProof="0" dirty="0">
              <a:ln>
                <a:noFill/>
              </a:ln>
              <a:solidFill>
                <a:schemeClr val="accent3">
                  <a:lumMod val="25000"/>
                </a:schemeClr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865942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7DD839F-15D4-FC4B-966A-BC1493D6C56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K</a:t>
            </a:r>
            <a:r>
              <a:rPr lang="zh-TW" altLang="en-US" dirty="0"/>
              <a:t> </a:t>
            </a:r>
            <a:r>
              <a:rPr lang="en-US" dirty="0"/>
              <a:t>Neighbors</a:t>
            </a:r>
            <a:r>
              <a:rPr lang="zh-TW" altLang="en-US" dirty="0"/>
              <a:t> </a:t>
            </a:r>
            <a:r>
              <a:rPr lang="en-US" dirty="0"/>
              <a:t>Classifier</a:t>
            </a:r>
            <a:endParaRPr lang="en-TW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6BC5EDD-CED8-344B-9507-218CEEBE9D75}"/>
              </a:ext>
            </a:extLst>
          </p:cNvPr>
          <p:cNvSpPr/>
          <p:nvPr/>
        </p:nvSpPr>
        <p:spPr>
          <a:xfrm>
            <a:off x="1607787" y="4249045"/>
            <a:ext cx="24288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-apple-system"/>
              </a:rPr>
              <a:t>KNN (</a:t>
            </a:r>
            <a:r>
              <a:rPr lang="zh-TW" altLang="en-US" b="1" dirty="0">
                <a:latin typeface="-apple-system"/>
              </a:rPr>
              <a:t>訓練集</a:t>
            </a:r>
            <a:r>
              <a:rPr lang="en-US" altLang="zh-TW" b="1" dirty="0">
                <a:latin typeface="-apple-system"/>
              </a:rPr>
              <a:t>)</a:t>
            </a:r>
            <a:r>
              <a:rPr lang="zh-TW" altLang="en-US" b="1" dirty="0">
                <a:latin typeface="-apple-system"/>
              </a:rPr>
              <a:t>預測結果</a:t>
            </a:r>
            <a:endParaRPr lang="zh-TW" altLang="en-US" b="1" i="0" dirty="0">
              <a:effectLst/>
              <a:latin typeface="-apple-system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82A5A7D-A157-E740-A90C-867C516FEB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9564" y="2915813"/>
            <a:ext cx="3888864" cy="340512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CFF1E36-6215-BE40-96F2-C83650ED6D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875" y="1018769"/>
            <a:ext cx="6119125" cy="1897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7970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物流行业公司年终总结.pptx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D2A66C"/>
      </a:accent1>
      <a:accent2>
        <a:srgbClr val="E6CDAD"/>
      </a:accent2>
      <a:accent3>
        <a:srgbClr val="F2ECE1"/>
      </a:accent3>
      <a:accent4>
        <a:srgbClr val="FBFAF6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lnSpc>
            <a:spcPct val="130000"/>
          </a:lnSpc>
          <a:defRPr sz="1200" dirty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lnSpc>
            <a:spcPct val="130000"/>
          </a:lnSpc>
          <a:spcBef>
            <a:spcPts val="600"/>
          </a:spcBef>
          <a:defRPr sz="1200" kern="0" dirty="0">
            <a:latin typeface="微软雅黑" panose="020B0503020204020204" pitchFamily="34" charset="-122"/>
            <a:ea typeface="微软雅黑" panose="020B0503020204020204" pitchFamily="34" charset="-122"/>
            <a:cs typeface="+mn-ea"/>
            <a:sym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 主题">
    <a:dk1>
      <a:srgbClr val="000000"/>
    </a:dk1>
    <a:lt1>
      <a:srgbClr val="FFFFFF"/>
    </a:lt1>
    <a:dk2>
      <a:srgbClr val="000000"/>
    </a:dk2>
    <a:lt2>
      <a:srgbClr val="FFFFFF"/>
    </a:lt2>
    <a:accent1>
      <a:srgbClr val="D2A66C"/>
    </a:accent1>
    <a:accent2>
      <a:srgbClr val="E6CDAD"/>
    </a:accent2>
    <a:accent3>
      <a:srgbClr val="F2ECE1"/>
    </a:accent3>
    <a:accent4>
      <a:srgbClr val="FBFAF6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3825</TotalTime>
  <Words>622</Words>
  <Application>Microsoft Macintosh PowerPoint</Application>
  <PresentationFormat>Widescreen</PresentationFormat>
  <Paragraphs>69</Paragraphs>
  <Slides>12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12</vt:i4>
      </vt:variant>
    </vt:vector>
  </HeadingPairs>
  <TitlesOfParts>
    <vt:vector size="25" baseType="lpstr">
      <vt:lpstr>-apple-system</vt:lpstr>
      <vt:lpstr>等线</vt:lpstr>
      <vt:lpstr>微软雅黑</vt:lpstr>
      <vt:lpstr>PingFang TC</vt:lpstr>
      <vt:lpstr>Segoe UI Light</vt:lpstr>
      <vt:lpstr>Arial</vt:lpstr>
      <vt:lpstr>Calibri</vt:lpstr>
      <vt:lpstr>Century Gothic</vt:lpstr>
      <vt:lpstr>Helvetica Neue</vt:lpstr>
      <vt:lpstr>Helvetica Neue Bold Condensed</vt:lpstr>
      <vt:lpstr>Times New Roman</vt:lpstr>
      <vt:lpstr>Office 主题</vt:lpstr>
      <vt:lpstr>OfficePLUS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OfficePLUS</dc:creator>
  <cp:keywords/>
  <dc:description/>
  <cp:lastModifiedBy>Microsoft Office User</cp:lastModifiedBy>
  <cp:revision>236</cp:revision>
  <dcterms:created xsi:type="dcterms:W3CDTF">2015-08-18T02:51:41Z</dcterms:created>
  <dcterms:modified xsi:type="dcterms:W3CDTF">2020-09-15T15:34:55Z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v-yunxl@microsoft.com</vt:lpwstr>
  </property>
  <property fmtid="{D5CDD505-2E9C-101B-9397-08002B2CF9AE}" pid="5" name="MSIP_Label_f42aa342-8706-4288-bd11-ebb85995028c_SetDate">
    <vt:lpwstr>2017-12-21T07:17:40.1180020Z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